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8"/>
  </p:notesMasterIdLst>
  <p:sldIdLst>
    <p:sldId id="491" r:id="rId2"/>
    <p:sldId id="544" r:id="rId3"/>
    <p:sldId id="495" r:id="rId4"/>
    <p:sldId id="502" r:id="rId5"/>
    <p:sldId id="503" r:id="rId6"/>
    <p:sldId id="504" r:id="rId7"/>
    <p:sldId id="505" r:id="rId8"/>
    <p:sldId id="506" r:id="rId9"/>
    <p:sldId id="507" r:id="rId10"/>
    <p:sldId id="509" r:id="rId11"/>
    <p:sldId id="510" r:id="rId12"/>
    <p:sldId id="511" r:id="rId13"/>
    <p:sldId id="265" r:id="rId14"/>
    <p:sldId id="266" r:id="rId15"/>
    <p:sldId id="545" r:id="rId16"/>
    <p:sldId id="272" r:id="rId17"/>
    <p:sldId id="273" r:id="rId18"/>
    <p:sldId id="267" r:id="rId19"/>
    <p:sldId id="268" r:id="rId20"/>
    <p:sldId id="269" r:id="rId21"/>
    <p:sldId id="275" r:id="rId22"/>
    <p:sldId id="276" r:id="rId23"/>
    <p:sldId id="278" r:id="rId24"/>
    <p:sldId id="281"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10" r:id="rId52"/>
    <p:sldId id="312" r:id="rId53"/>
    <p:sldId id="313" r:id="rId54"/>
    <p:sldId id="315" r:id="rId55"/>
    <p:sldId id="309" r:id="rId56"/>
    <p:sldId id="317" r:id="rId57"/>
    <p:sldId id="489" r:id="rId58"/>
    <p:sldId id="320" r:id="rId59"/>
    <p:sldId id="323" r:id="rId60"/>
    <p:sldId id="324" r:id="rId61"/>
    <p:sldId id="325" r:id="rId62"/>
    <p:sldId id="326" r:id="rId63"/>
    <p:sldId id="327" r:id="rId64"/>
    <p:sldId id="329" r:id="rId65"/>
    <p:sldId id="330" r:id="rId66"/>
    <p:sldId id="331" r:id="rId67"/>
    <p:sldId id="332" r:id="rId68"/>
    <p:sldId id="333" r:id="rId69"/>
    <p:sldId id="334" r:id="rId70"/>
    <p:sldId id="335" r:id="rId71"/>
    <p:sldId id="480" r:id="rId72"/>
    <p:sldId id="481" r:id="rId73"/>
    <p:sldId id="482" r:id="rId74"/>
    <p:sldId id="483" r:id="rId75"/>
    <p:sldId id="484" r:id="rId76"/>
    <p:sldId id="485" r:id="rId77"/>
    <p:sldId id="486" r:id="rId78"/>
    <p:sldId id="487" r:id="rId79"/>
    <p:sldId id="490" r:id="rId80"/>
    <p:sldId id="337" r:id="rId81"/>
    <p:sldId id="474" r:id="rId82"/>
    <p:sldId id="475" r:id="rId83"/>
    <p:sldId id="476" r:id="rId84"/>
    <p:sldId id="477" r:id="rId85"/>
    <p:sldId id="478" r:id="rId86"/>
    <p:sldId id="479" r:id="rId87"/>
    <p:sldId id="338" r:id="rId88"/>
    <p:sldId id="340" r:id="rId89"/>
    <p:sldId id="341" r:id="rId90"/>
    <p:sldId id="342" r:id="rId91"/>
    <p:sldId id="343" r:id="rId92"/>
    <p:sldId id="344" r:id="rId93"/>
    <p:sldId id="345" r:id="rId94"/>
    <p:sldId id="346" r:id="rId95"/>
    <p:sldId id="347" r:id="rId96"/>
    <p:sldId id="348" r:id="rId97"/>
    <p:sldId id="349" r:id="rId98"/>
    <p:sldId id="339" r:id="rId99"/>
    <p:sldId id="350" r:id="rId100"/>
    <p:sldId id="351" r:id="rId101"/>
    <p:sldId id="461" r:id="rId102"/>
    <p:sldId id="352" r:id="rId103"/>
    <p:sldId id="463" r:id="rId104"/>
    <p:sldId id="465" r:id="rId105"/>
    <p:sldId id="473" r:id="rId106"/>
    <p:sldId id="488" r:id="rId10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20" autoAdjust="0"/>
    <p:restoredTop sz="88684" autoAdjust="0"/>
  </p:normalViewPr>
  <p:slideViewPr>
    <p:cSldViewPr>
      <p:cViewPr varScale="1">
        <p:scale>
          <a:sx n="79" d="100"/>
          <a:sy n="79" d="100"/>
        </p:scale>
        <p:origin x="-106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7A4CF7-90E0-454B-BFA7-323BE5AE2B8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CF540AF2-76FE-4A13-B50B-C639646D4CB5}">
      <dgm:prSet phldrT="[文本]" phldr="1"/>
      <dgm:spPr/>
      <dgm:t>
        <a:bodyPr/>
        <a:lstStyle/>
        <a:p>
          <a:endParaRPr lang="zh-CN" altLang="en-US" dirty="0"/>
        </a:p>
      </dgm:t>
    </dgm:pt>
    <dgm:pt modelId="{9C04C8A2-2D09-403B-B9CF-5494DA3EADB5}" type="parTrans" cxnId="{7D7CADE6-8F41-4803-8A38-93270C2289D8}">
      <dgm:prSet/>
      <dgm:spPr/>
      <dgm:t>
        <a:bodyPr/>
        <a:lstStyle/>
        <a:p>
          <a:endParaRPr lang="zh-CN" altLang="en-US"/>
        </a:p>
      </dgm:t>
    </dgm:pt>
    <dgm:pt modelId="{85088BD7-B05D-4B18-A15B-E632C1313599}" type="sibTrans" cxnId="{7D7CADE6-8F41-4803-8A38-93270C2289D8}">
      <dgm:prSet/>
      <dgm:spPr/>
      <dgm:t>
        <a:bodyPr/>
        <a:lstStyle/>
        <a:p>
          <a:endParaRPr lang="zh-CN" altLang="en-US"/>
        </a:p>
      </dgm:t>
    </dgm:pt>
    <dgm:pt modelId="{EF133056-8D05-4DE0-B712-F9803438EAAC}">
      <dgm:prSet phldrT="[文本]"/>
      <dgm:spPr/>
      <dgm:t>
        <a:bodyPr/>
        <a:lstStyle/>
        <a:p>
          <a:r>
            <a:rPr lang="zh-CN" altLang="en-US" b="1" dirty="0" smtClean="0">
              <a:solidFill>
                <a:srgbClr val="00B050"/>
              </a:solidFill>
            </a:rPr>
            <a:t>一   </a:t>
          </a:r>
          <a:r>
            <a:rPr lang="en-US" altLang="zh-CN" b="1" dirty="0" smtClean="0">
              <a:solidFill>
                <a:srgbClr val="00B050"/>
              </a:solidFill>
            </a:rPr>
            <a:t>SPSS</a:t>
          </a:r>
          <a:r>
            <a:rPr lang="zh-CN" altLang="en-US" b="1" dirty="0" smtClean="0">
              <a:solidFill>
                <a:srgbClr val="00B050"/>
              </a:solidFill>
            </a:rPr>
            <a:t>简介</a:t>
          </a:r>
          <a:endParaRPr lang="zh-CN" altLang="en-US" dirty="0"/>
        </a:p>
      </dgm:t>
    </dgm:pt>
    <dgm:pt modelId="{C8B5AA51-CE48-4B74-8D0E-63DD0EA14232}" type="parTrans" cxnId="{0EA34DBD-E0B0-41B9-A016-A06D128BB11E}">
      <dgm:prSet/>
      <dgm:spPr/>
      <dgm:t>
        <a:bodyPr/>
        <a:lstStyle/>
        <a:p>
          <a:endParaRPr lang="zh-CN" altLang="en-US"/>
        </a:p>
      </dgm:t>
    </dgm:pt>
    <dgm:pt modelId="{69059DD6-F333-435F-A780-C38088D7894E}" type="sibTrans" cxnId="{0EA34DBD-E0B0-41B9-A016-A06D128BB11E}">
      <dgm:prSet/>
      <dgm:spPr/>
      <dgm:t>
        <a:bodyPr/>
        <a:lstStyle/>
        <a:p>
          <a:endParaRPr lang="zh-CN" altLang="en-US"/>
        </a:p>
      </dgm:t>
    </dgm:pt>
    <dgm:pt modelId="{3402752B-94D6-4962-96AB-D465C11F0FEE}">
      <dgm:prSet phldrT="[文本]"/>
      <dgm:spPr/>
      <dgm:t>
        <a:bodyPr/>
        <a:lstStyle/>
        <a:p>
          <a:r>
            <a:rPr lang="zh-CN" altLang="en-US" b="1" dirty="0" smtClean="0">
              <a:solidFill>
                <a:srgbClr val="00B050"/>
              </a:solidFill>
            </a:rPr>
            <a:t>二  数据的输入、编辑、整理与转换</a:t>
          </a:r>
          <a:endParaRPr lang="zh-CN" altLang="en-US" dirty="0"/>
        </a:p>
      </dgm:t>
    </dgm:pt>
    <dgm:pt modelId="{AE6ED3FA-8AE1-4DDC-9AC8-108152F188AE}" type="parTrans" cxnId="{AB442ADF-D776-47E4-B673-AAF8AF6274EA}">
      <dgm:prSet/>
      <dgm:spPr/>
      <dgm:t>
        <a:bodyPr/>
        <a:lstStyle/>
        <a:p>
          <a:endParaRPr lang="zh-CN" altLang="en-US"/>
        </a:p>
      </dgm:t>
    </dgm:pt>
    <dgm:pt modelId="{FF469B7A-C8E7-4D97-B42F-0D462AEE09E0}" type="sibTrans" cxnId="{AB442ADF-D776-47E4-B673-AAF8AF6274EA}">
      <dgm:prSet/>
      <dgm:spPr/>
      <dgm:t>
        <a:bodyPr/>
        <a:lstStyle/>
        <a:p>
          <a:endParaRPr lang="zh-CN" altLang="en-US"/>
        </a:p>
      </dgm:t>
    </dgm:pt>
    <dgm:pt modelId="{021E1D74-FF55-4D9D-9DEA-26A5128B7132}">
      <dgm:prSet phldrT="[文本]" phldr="1"/>
      <dgm:spPr/>
      <dgm:t>
        <a:bodyPr/>
        <a:lstStyle/>
        <a:p>
          <a:endParaRPr lang="zh-CN" altLang="en-US"/>
        </a:p>
      </dgm:t>
    </dgm:pt>
    <dgm:pt modelId="{672D38E6-50F1-4FA4-8B43-66925B8DAFF8}" type="parTrans" cxnId="{57952BA4-A550-451B-82A7-723EADB03616}">
      <dgm:prSet/>
      <dgm:spPr/>
      <dgm:t>
        <a:bodyPr/>
        <a:lstStyle/>
        <a:p>
          <a:endParaRPr lang="zh-CN" altLang="en-US"/>
        </a:p>
      </dgm:t>
    </dgm:pt>
    <dgm:pt modelId="{4628F5AC-7A6D-4FD9-BACD-13D45C4189A3}" type="sibTrans" cxnId="{57952BA4-A550-451B-82A7-723EADB03616}">
      <dgm:prSet/>
      <dgm:spPr/>
      <dgm:t>
        <a:bodyPr/>
        <a:lstStyle/>
        <a:p>
          <a:endParaRPr lang="zh-CN" altLang="en-US"/>
        </a:p>
      </dgm:t>
    </dgm:pt>
    <dgm:pt modelId="{45DE9C1D-D3A7-4929-8618-BE34ED519075}">
      <dgm:prSet phldrT="[文本]"/>
      <dgm:spPr/>
      <dgm:t>
        <a:bodyPr/>
        <a:lstStyle/>
        <a:p>
          <a:r>
            <a:rPr lang="zh-CN" altLang="en-US" b="1" dirty="0" smtClean="0">
              <a:solidFill>
                <a:srgbClr val="00B050"/>
              </a:solidFill>
            </a:rPr>
            <a:t>三   描述性统计</a:t>
          </a:r>
          <a:endParaRPr lang="zh-CN" altLang="en-US" dirty="0"/>
        </a:p>
      </dgm:t>
    </dgm:pt>
    <dgm:pt modelId="{0C1F80E7-9680-4A7A-910A-78F73C492B99}" type="parTrans" cxnId="{394B77BC-61C7-4058-AB95-C5C36B1AD85E}">
      <dgm:prSet/>
      <dgm:spPr/>
      <dgm:t>
        <a:bodyPr/>
        <a:lstStyle/>
        <a:p>
          <a:endParaRPr lang="zh-CN" altLang="en-US"/>
        </a:p>
      </dgm:t>
    </dgm:pt>
    <dgm:pt modelId="{29DF4287-BDAF-42C8-BBE0-4945A875D57E}" type="sibTrans" cxnId="{394B77BC-61C7-4058-AB95-C5C36B1AD85E}">
      <dgm:prSet/>
      <dgm:spPr/>
      <dgm:t>
        <a:bodyPr/>
        <a:lstStyle/>
        <a:p>
          <a:endParaRPr lang="zh-CN" altLang="en-US"/>
        </a:p>
      </dgm:t>
    </dgm:pt>
    <dgm:pt modelId="{D039BCEA-0D63-4D68-AED7-ADB6AFA422E6}">
      <dgm:prSet phldrT="[文本]" phldr="1"/>
      <dgm:spPr/>
      <dgm:t>
        <a:bodyPr/>
        <a:lstStyle/>
        <a:p>
          <a:endParaRPr lang="zh-CN" altLang="en-US" dirty="0"/>
        </a:p>
      </dgm:t>
    </dgm:pt>
    <dgm:pt modelId="{96E459F6-359A-4CB2-83FE-B492D08C728A}" type="parTrans" cxnId="{6C1860E0-E26F-4C80-9ED3-87920EA3940D}">
      <dgm:prSet/>
      <dgm:spPr/>
      <dgm:t>
        <a:bodyPr/>
        <a:lstStyle/>
        <a:p>
          <a:endParaRPr lang="zh-CN" altLang="en-US"/>
        </a:p>
      </dgm:t>
    </dgm:pt>
    <dgm:pt modelId="{55A4767F-E65F-49D0-B0EB-D7E79C4E5044}" type="sibTrans" cxnId="{6C1860E0-E26F-4C80-9ED3-87920EA3940D}">
      <dgm:prSet/>
      <dgm:spPr/>
      <dgm:t>
        <a:bodyPr/>
        <a:lstStyle/>
        <a:p>
          <a:endParaRPr lang="zh-CN" altLang="en-US"/>
        </a:p>
      </dgm:t>
    </dgm:pt>
    <dgm:pt modelId="{7731BD88-EE1F-4CA0-9237-49A1589FFB17}">
      <dgm:prSet phldrT="[文本]"/>
      <dgm:spPr/>
      <dgm:t>
        <a:bodyPr/>
        <a:lstStyle/>
        <a:p>
          <a:r>
            <a:rPr lang="zh-CN" b="1" dirty="0" smtClean="0">
              <a:solidFill>
                <a:srgbClr val="00B050"/>
              </a:solidFill>
            </a:rPr>
            <a:t>五 </a:t>
          </a:r>
          <a:r>
            <a:rPr lang="en-US" altLang="zh-CN" b="1" dirty="0" smtClean="0">
              <a:solidFill>
                <a:srgbClr val="00B050"/>
              </a:solidFill>
            </a:rPr>
            <a:t>  </a:t>
          </a:r>
          <a:r>
            <a:rPr lang="zh-CN" altLang="en-US" b="1" dirty="0" smtClean="0">
              <a:solidFill>
                <a:srgbClr val="00B050"/>
              </a:solidFill>
            </a:rPr>
            <a:t>均值比较</a:t>
          </a:r>
          <a:endParaRPr lang="zh-CN" altLang="en-US" dirty="0"/>
        </a:p>
      </dgm:t>
    </dgm:pt>
    <dgm:pt modelId="{E3C89E41-94BC-402C-A6F2-1E29DC839F54}" type="parTrans" cxnId="{A3A8E952-5A87-4936-ADE4-4E96659EE583}">
      <dgm:prSet/>
      <dgm:spPr/>
      <dgm:t>
        <a:bodyPr/>
        <a:lstStyle/>
        <a:p>
          <a:endParaRPr lang="zh-CN" altLang="en-US"/>
        </a:p>
      </dgm:t>
    </dgm:pt>
    <dgm:pt modelId="{F0597E6A-C569-4F3B-9EA2-9F6E55664949}" type="sibTrans" cxnId="{A3A8E952-5A87-4936-ADE4-4E96659EE583}">
      <dgm:prSet/>
      <dgm:spPr/>
      <dgm:t>
        <a:bodyPr/>
        <a:lstStyle/>
        <a:p>
          <a:endParaRPr lang="zh-CN" altLang="en-US"/>
        </a:p>
      </dgm:t>
    </dgm:pt>
    <dgm:pt modelId="{58DC2D13-AD26-4CB3-AA72-CA26CEEBAC26}">
      <dgm:prSet/>
      <dgm:spPr/>
      <dgm:t>
        <a:bodyPr/>
        <a:lstStyle/>
        <a:p>
          <a:r>
            <a:rPr lang="zh-CN" altLang="en-US" b="1" dirty="0" smtClean="0">
              <a:solidFill>
                <a:srgbClr val="00B050"/>
              </a:solidFill>
            </a:rPr>
            <a:t>四   正态性检验</a:t>
          </a:r>
          <a:endParaRPr lang="zh-CN" altLang="en-US" b="1" dirty="0">
            <a:solidFill>
              <a:srgbClr val="00B050"/>
            </a:solidFill>
          </a:endParaRPr>
        </a:p>
      </dgm:t>
    </dgm:pt>
    <dgm:pt modelId="{58CE817D-0A4E-4B89-977C-ED445AF58EE0}" type="parTrans" cxnId="{70BFBC6A-A6BE-4DA5-AA3E-0E11D9AF6935}">
      <dgm:prSet/>
      <dgm:spPr/>
      <dgm:t>
        <a:bodyPr/>
        <a:lstStyle/>
        <a:p>
          <a:endParaRPr lang="zh-CN" altLang="en-US"/>
        </a:p>
      </dgm:t>
    </dgm:pt>
    <dgm:pt modelId="{903E0070-87CF-44D8-8515-E9024B046B1D}" type="sibTrans" cxnId="{70BFBC6A-A6BE-4DA5-AA3E-0E11D9AF6935}">
      <dgm:prSet/>
      <dgm:spPr/>
      <dgm:t>
        <a:bodyPr/>
        <a:lstStyle/>
        <a:p>
          <a:endParaRPr lang="zh-CN" altLang="en-US"/>
        </a:p>
      </dgm:t>
    </dgm:pt>
    <dgm:pt modelId="{6D8AD763-34EE-483E-B49F-9006FE3C9FBF}">
      <dgm:prSet/>
      <dgm:spPr/>
      <dgm:t>
        <a:bodyPr/>
        <a:lstStyle/>
        <a:p>
          <a:r>
            <a:rPr lang="zh-CN" altLang="en-US" b="1" dirty="0" smtClean="0">
              <a:solidFill>
                <a:srgbClr val="00B050"/>
              </a:solidFill>
            </a:rPr>
            <a:t>六   单因素方差分析</a:t>
          </a:r>
          <a:endParaRPr lang="zh-CN" altLang="en-US" b="1" dirty="0">
            <a:solidFill>
              <a:srgbClr val="00B050"/>
            </a:solidFill>
          </a:endParaRPr>
        </a:p>
      </dgm:t>
    </dgm:pt>
    <dgm:pt modelId="{547E27A7-3709-4F31-AB5F-7952147F5C1A}" type="parTrans" cxnId="{D2E01C3F-5370-4760-B037-DF09FD0B746B}">
      <dgm:prSet/>
      <dgm:spPr/>
      <dgm:t>
        <a:bodyPr/>
        <a:lstStyle/>
        <a:p>
          <a:endParaRPr lang="zh-CN" altLang="en-US"/>
        </a:p>
      </dgm:t>
    </dgm:pt>
    <dgm:pt modelId="{F4FE24F2-52E5-4FEF-B0CC-3BFA2531E179}" type="sibTrans" cxnId="{D2E01C3F-5370-4760-B037-DF09FD0B746B}">
      <dgm:prSet/>
      <dgm:spPr/>
      <dgm:t>
        <a:bodyPr/>
        <a:lstStyle/>
        <a:p>
          <a:endParaRPr lang="zh-CN" altLang="en-US"/>
        </a:p>
      </dgm:t>
    </dgm:pt>
    <dgm:pt modelId="{808A0152-DBBB-4478-8983-652BC3A7EBD9}" type="pres">
      <dgm:prSet presAssocID="{C37A4CF7-90E0-454B-BFA7-323BE5AE2B8E}" presName="linearFlow" presStyleCnt="0">
        <dgm:presLayoutVars>
          <dgm:dir/>
          <dgm:animLvl val="lvl"/>
          <dgm:resizeHandles val="exact"/>
        </dgm:presLayoutVars>
      </dgm:prSet>
      <dgm:spPr/>
      <dgm:t>
        <a:bodyPr/>
        <a:lstStyle/>
        <a:p>
          <a:endParaRPr lang="zh-CN" altLang="en-US"/>
        </a:p>
      </dgm:t>
    </dgm:pt>
    <dgm:pt modelId="{81F67722-E992-4D93-83E8-CBFA302C3675}" type="pres">
      <dgm:prSet presAssocID="{CF540AF2-76FE-4A13-B50B-C639646D4CB5}" presName="composite" presStyleCnt="0"/>
      <dgm:spPr/>
    </dgm:pt>
    <dgm:pt modelId="{D0C5F9A7-D304-4298-BA7C-9C59510AB99A}" type="pres">
      <dgm:prSet presAssocID="{CF540AF2-76FE-4A13-B50B-C639646D4CB5}" presName="parentText" presStyleLbl="alignNode1" presStyleIdx="0" presStyleCnt="3">
        <dgm:presLayoutVars>
          <dgm:chMax val="1"/>
          <dgm:bulletEnabled val="1"/>
        </dgm:presLayoutVars>
      </dgm:prSet>
      <dgm:spPr/>
      <dgm:t>
        <a:bodyPr/>
        <a:lstStyle/>
        <a:p>
          <a:endParaRPr lang="zh-CN" altLang="en-US"/>
        </a:p>
      </dgm:t>
    </dgm:pt>
    <dgm:pt modelId="{1F4DE11E-BDA9-4B81-9873-CC9A0372AF34}" type="pres">
      <dgm:prSet presAssocID="{CF540AF2-76FE-4A13-B50B-C639646D4CB5}" presName="descendantText" presStyleLbl="alignAcc1" presStyleIdx="0" presStyleCnt="3">
        <dgm:presLayoutVars>
          <dgm:bulletEnabled val="1"/>
        </dgm:presLayoutVars>
      </dgm:prSet>
      <dgm:spPr/>
      <dgm:t>
        <a:bodyPr/>
        <a:lstStyle/>
        <a:p>
          <a:endParaRPr lang="zh-CN" altLang="en-US"/>
        </a:p>
      </dgm:t>
    </dgm:pt>
    <dgm:pt modelId="{CC64C16F-C1DD-41C5-876B-6699B58E0585}" type="pres">
      <dgm:prSet presAssocID="{85088BD7-B05D-4B18-A15B-E632C1313599}" presName="sp" presStyleCnt="0"/>
      <dgm:spPr/>
    </dgm:pt>
    <dgm:pt modelId="{3CD95073-76CA-4F36-BC2A-443BF508F190}" type="pres">
      <dgm:prSet presAssocID="{021E1D74-FF55-4D9D-9DEA-26A5128B7132}" presName="composite" presStyleCnt="0"/>
      <dgm:spPr/>
    </dgm:pt>
    <dgm:pt modelId="{44E9E06A-ECF8-4267-8428-31FF9E9CAFA8}" type="pres">
      <dgm:prSet presAssocID="{021E1D74-FF55-4D9D-9DEA-26A5128B7132}" presName="parentText" presStyleLbl="alignNode1" presStyleIdx="1" presStyleCnt="3">
        <dgm:presLayoutVars>
          <dgm:chMax val="1"/>
          <dgm:bulletEnabled val="1"/>
        </dgm:presLayoutVars>
      </dgm:prSet>
      <dgm:spPr/>
      <dgm:t>
        <a:bodyPr/>
        <a:lstStyle/>
        <a:p>
          <a:endParaRPr lang="zh-CN" altLang="en-US"/>
        </a:p>
      </dgm:t>
    </dgm:pt>
    <dgm:pt modelId="{00CDF478-F19E-476F-B895-4C198E83C670}" type="pres">
      <dgm:prSet presAssocID="{021E1D74-FF55-4D9D-9DEA-26A5128B7132}" presName="descendantText" presStyleLbl="alignAcc1" presStyleIdx="1" presStyleCnt="3">
        <dgm:presLayoutVars>
          <dgm:bulletEnabled val="1"/>
        </dgm:presLayoutVars>
      </dgm:prSet>
      <dgm:spPr/>
      <dgm:t>
        <a:bodyPr/>
        <a:lstStyle/>
        <a:p>
          <a:endParaRPr lang="zh-CN" altLang="en-US"/>
        </a:p>
      </dgm:t>
    </dgm:pt>
    <dgm:pt modelId="{C8FE7756-5962-4AE6-9EA9-3E3EB1B379AB}" type="pres">
      <dgm:prSet presAssocID="{4628F5AC-7A6D-4FD9-BACD-13D45C4189A3}" presName="sp" presStyleCnt="0"/>
      <dgm:spPr/>
    </dgm:pt>
    <dgm:pt modelId="{1B3B4169-A2EF-4B94-ADD6-05D128672D2F}" type="pres">
      <dgm:prSet presAssocID="{D039BCEA-0D63-4D68-AED7-ADB6AFA422E6}" presName="composite" presStyleCnt="0"/>
      <dgm:spPr/>
    </dgm:pt>
    <dgm:pt modelId="{0EE43216-7893-4352-9FA2-CC2EE1F814F2}" type="pres">
      <dgm:prSet presAssocID="{D039BCEA-0D63-4D68-AED7-ADB6AFA422E6}" presName="parentText" presStyleLbl="alignNode1" presStyleIdx="2" presStyleCnt="3">
        <dgm:presLayoutVars>
          <dgm:chMax val="1"/>
          <dgm:bulletEnabled val="1"/>
        </dgm:presLayoutVars>
      </dgm:prSet>
      <dgm:spPr/>
      <dgm:t>
        <a:bodyPr/>
        <a:lstStyle/>
        <a:p>
          <a:endParaRPr lang="zh-CN" altLang="en-US"/>
        </a:p>
      </dgm:t>
    </dgm:pt>
    <dgm:pt modelId="{A4F29835-D9E5-4032-AC3E-5EB97649E712}" type="pres">
      <dgm:prSet presAssocID="{D039BCEA-0D63-4D68-AED7-ADB6AFA422E6}" presName="descendantText" presStyleLbl="alignAcc1" presStyleIdx="2" presStyleCnt="3">
        <dgm:presLayoutVars>
          <dgm:bulletEnabled val="1"/>
        </dgm:presLayoutVars>
      </dgm:prSet>
      <dgm:spPr/>
      <dgm:t>
        <a:bodyPr/>
        <a:lstStyle/>
        <a:p>
          <a:endParaRPr lang="zh-CN" altLang="en-US"/>
        </a:p>
      </dgm:t>
    </dgm:pt>
  </dgm:ptLst>
  <dgm:cxnLst>
    <dgm:cxn modelId="{5E4D1B4C-BA29-4091-B832-50BC8CB16252}" type="presOf" srcId="{CF540AF2-76FE-4A13-B50B-C639646D4CB5}" destId="{D0C5F9A7-D304-4298-BA7C-9C59510AB99A}" srcOrd="0" destOrd="0" presId="urn:microsoft.com/office/officeart/2005/8/layout/chevron2"/>
    <dgm:cxn modelId="{394B77BC-61C7-4058-AB95-C5C36B1AD85E}" srcId="{021E1D74-FF55-4D9D-9DEA-26A5128B7132}" destId="{45DE9C1D-D3A7-4929-8618-BE34ED519075}" srcOrd="0" destOrd="0" parTransId="{0C1F80E7-9680-4A7A-910A-78F73C492B99}" sibTransId="{29DF4287-BDAF-42C8-BBE0-4945A875D57E}"/>
    <dgm:cxn modelId="{E2BE6BF2-6E5F-4674-BBEB-F52F0C3A70AE}" type="presOf" srcId="{7731BD88-EE1F-4CA0-9237-49A1589FFB17}" destId="{A4F29835-D9E5-4032-AC3E-5EB97649E712}" srcOrd="0" destOrd="0" presId="urn:microsoft.com/office/officeart/2005/8/layout/chevron2"/>
    <dgm:cxn modelId="{585668F0-8DA1-40BD-A615-B953AB2299E4}" type="presOf" srcId="{6D8AD763-34EE-483E-B49F-9006FE3C9FBF}" destId="{A4F29835-D9E5-4032-AC3E-5EB97649E712}" srcOrd="0" destOrd="1" presId="urn:microsoft.com/office/officeart/2005/8/layout/chevron2"/>
    <dgm:cxn modelId="{A3A8E952-5A87-4936-ADE4-4E96659EE583}" srcId="{D039BCEA-0D63-4D68-AED7-ADB6AFA422E6}" destId="{7731BD88-EE1F-4CA0-9237-49A1589FFB17}" srcOrd="0" destOrd="0" parTransId="{E3C89E41-94BC-402C-A6F2-1E29DC839F54}" sibTransId="{F0597E6A-C569-4F3B-9EA2-9F6E55664949}"/>
    <dgm:cxn modelId="{0EA34DBD-E0B0-41B9-A016-A06D128BB11E}" srcId="{CF540AF2-76FE-4A13-B50B-C639646D4CB5}" destId="{EF133056-8D05-4DE0-B712-F9803438EAAC}" srcOrd="0" destOrd="0" parTransId="{C8B5AA51-CE48-4B74-8D0E-63DD0EA14232}" sibTransId="{69059DD6-F333-435F-A780-C38088D7894E}"/>
    <dgm:cxn modelId="{3BFC02AD-F11F-4568-8BBB-95C175A0A113}" type="presOf" srcId="{021E1D74-FF55-4D9D-9DEA-26A5128B7132}" destId="{44E9E06A-ECF8-4267-8428-31FF9E9CAFA8}" srcOrd="0" destOrd="0" presId="urn:microsoft.com/office/officeart/2005/8/layout/chevron2"/>
    <dgm:cxn modelId="{57952BA4-A550-451B-82A7-723EADB03616}" srcId="{C37A4CF7-90E0-454B-BFA7-323BE5AE2B8E}" destId="{021E1D74-FF55-4D9D-9DEA-26A5128B7132}" srcOrd="1" destOrd="0" parTransId="{672D38E6-50F1-4FA4-8B43-66925B8DAFF8}" sibTransId="{4628F5AC-7A6D-4FD9-BACD-13D45C4189A3}"/>
    <dgm:cxn modelId="{7D7CADE6-8F41-4803-8A38-93270C2289D8}" srcId="{C37A4CF7-90E0-454B-BFA7-323BE5AE2B8E}" destId="{CF540AF2-76FE-4A13-B50B-C639646D4CB5}" srcOrd="0" destOrd="0" parTransId="{9C04C8A2-2D09-403B-B9CF-5494DA3EADB5}" sibTransId="{85088BD7-B05D-4B18-A15B-E632C1313599}"/>
    <dgm:cxn modelId="{70BFBC6A-A6BE-4DA5-AA3E-0E11D9AF6935}" srcId="{021E1D74-FF55-4D9D-9DEA-26A5128B7132}" destId="{58DC2D13-AD26-4CB3-AA72-CA26CEEBAC26}" srcOrd="1" destOrd="0" parTransId="{58CE817D-0A4E-4B89-977C-ED445AF58EE0}" sibTransId="{903E0070-87CF-44D8-8515-E9024B046B1D}"/>
    <dgm:cxn modelId="{A89E8134-661C-4A36-895B-7519FF7120E5}" type="presOf" srcId="{3402752B-94D6-4962-96AB-D465C11F0FEE}" destId="{1F4DE11E-BDA9-4B81-9873-CC9A0372AF34}" srcOrd="0" destOrd="1" presId="urn:microsoft.com/office/officeart/2005/8/layout/chevron2"/>
    <dgm:cxn modelId="{AB442ADF-D776-47E4-B673-AAF8AF6274EA}" srcId="{CF540AF2-76FE-4A13-B50B-C639646D4CB5}" destId="{3402752B-94D6-4962-96AB-D465C11F0FEE}" srcOrd="1" destOrd="0" parTransId="{AE6ED3FA-8AE1-4DDC-9AC8-108152F188AE}" sibTransId="{FF469B7A-C8E7-4D97-B42F-0D462AEE09E0}"/>
    <dgm:cxn modelId="{7B855DC5-CB30-4A96-8BA3-4E4709A8349F}" type="presOf" srcId="{EF133056-8D05-4DE0-B712-F9803438EAAC}" destId="{1F4DE11E-BDA9-4B81-9873-CC9A0372AF34}" srcOrd="0" destOrd="0" presId="urn:microsoft.com/office/officeart/2005/8/layout/chevron2"/>
    <dgm:cxn modelId="{BCB56878-FD79-444A-AAAC-1DA571BD17A4}" type="presOf" srcId="{45DE9C1D-D3A7-4929-8618-BE34ED519075}" destId="{00CDF478-F19E-476F-B895-4C198E83C670}" srcOrd="0" destOrd="0" presId="urn:microsoft.com/office/officeart/2005/8/layout/chevron2"/>
    <dgm:cxn modelId="{065C0AD2-E8C8-4935-9A5B-8DD644ADF30C}" type="presOf" srcId="{58DC2D13-AD26-4CB3-AA72-CA26CEEBAC26}" destId="{00CDF478-F19E-476F-B895-4C198E83C670}" srcOrd="0" destOrd="1" presId="urn:microsoft.com/office/officeart/2005/8/layout/chevron2"/>
    <dgm:cxn modelId="{6C1860E0-E26F-4C80-9ED3-87920EA3940D}" srcId="{C37A4CF7-90E0-454B-BFA7-323BE5AE2B8E}" destId="{D039BCEA-0D63-4D68-AED7-ADB6AFA422E6}" srcOrd="2" destOrd="0" parTransId="{96E459F6-359A-4CB2-83FE-B492D08C728A}" sibTransId="{55A4767F-E65F-49D0-B0EB-D7E79C4E5044}"/>
    <dgm:cxn modelId="{D2E01C3F-5370-4760-B037-DF09FD0B746B}" srcId="{D039BCEA-0D63-4D68-AED7-ADB6AFA422E6}" destId="{6D8AD763-34EE-483E-B49F-9006FE3C9FBF}" srcOrd="1" destOrd="0" parTransId="{547E27A7-3709-4F31-AB5F-7952147F5C1A}" sibTransId="{F4FE24F2-52E5-4FEF-B0CC-3BFA2531E179}"/>
    <dgm:cxn modelId="{D2D0EB9A-F58C-4F2A-A2D6-571B2F051CE1}" type="presOf" srcId="{D039BCEA-0D63-4D68-AED7-ADB6AFA422E6}" destId="{0EE43216-7893-4352-9FA2-CC2EE1F814F2}" srcOrd="0" destOrd="0" presId="urn:microsoft.com/office/officeart/2005/8/layout/chevron2"/>
    <dgm:cxn modelId="{D0E1368C-216B-4A66-8AC3-B8622D47EA47}" type="presOf" srcId="{C37A4CF7-90E0-454B-BFA7-323BE5AE2B8E}" destId="{808A0152-DBBB-4478-8983-652BC3A7EBD9}" srcOrd="0" destOrd="0" presId="urn:microsoft.com/office/officeart/2005/8/layout/chevron2"/>
    <dgm:cxn modelId="{38124017-EF75-4642-9AAF-80D6AB459838}" type="presParOf" srcId="{808A0152-DBBB-4478-8983-652BC3A7EBD9}" destId="{81F67722-E992-4D93-83E8-CBFA302C3675}" srcOrd="0" destOrd="0" presId="urn:microsoft.com/office/officeart/2005/8/layout/chevron2"/>
    <dgm:cxn modelId="{1D82111F-79F6-4A8C-A7AB-ABBE7F32D51D}" type="presParOf" srcId="{81F67722-E992-4D93-83E8-CBFA302C3675}" destId="{D0C5F9A7-D304-4298-BA7C-9C59510AB99A}" srcOrd="0" destOrd="0" presId="urn:microsoft.com/office/officeart/2005/8/layout/chevron2"/>
    <dgm:cxn modelId="{F05AE52A-CF35-4CA2-B5BD-9D367AD6C877}" type="presParOf" srcId="{81F67722-E992-4D93-83E8-CBFA302C3675}" destId="{1F4DE11E-BDA9-4B81-9873-CC9A0372AF34}" srcOrd="1" destOrd="0" presId="urn:microsoft.com/office/officeart/2005/8/layout/chevron2"/>
    <dgm:cxn modelId="{F5E73DAF-D592-4241-993D-3AFB2A88F18D}" type="presParOf" srcId="{808A0152-DBBB-4478-8983-652BC3A7EBD9}" destId="{CC64C16F-C1DD-41C5-876B-6699B58E0585}" srcOrd="1" destOrd="0" presId="urn:microsoft.com/office/officeart/2005/8/layout/chevron2"/>
    <dgm:cxn modelId="{B67BC76D-6060-418F-A05A-B19C3CE8E1A3}" type="presParOf" srcId="{808A0152-DBBB-4478-8983-652BC3A7EBD9}" destId="{3CD95073-76CA-4F36-BC2A-443BF508F190}" srcOrd="2" destOrd="0" presId="urn:microsoft.com/office/officeart/2005/8/layout/chevron2"/>
    <dgm:cxn modelId="{1B451E7B-9826-4401-B39A-ADB2AA8AA402}" type="presParOf" srcId="{3CD95073-76CA-4F36-BC2A-443BF508F190}" destId="{44E9E06A-ECF8-4267-8428-31FF9E9CAFA8}" srcOrd="0" destOrd="0" presId="urn:microsoft.com/office/officeart/2005/8/layout/chevron2"/>
    <dgm:cxn modelId="{DCFBA204-EDAE-46D8-9866-A702A1CB32AA}" type="presParOf" srcId="{3CD95073-76CA-4F36-BC2A-443BF508F190}" destId="{00CDF478-F19E-476F-B895-4C198E83C670}" srcOrd="1" destOrd="0" presId="urn:microsoft.com/office/officeart/2005/8/layout/chevron2"/>
    <dgm:cxn modelId="{60A74B39-766D-4171-9677-31717DBA713D}" type="presParOf" srcId="{808A0152-DBBB-4478-8983-652BC3A7EBD9}" destId="{C8FE7756-5962-4AE6-9EA9-3E3EB1B379AB}" srcOrd="3" destOrd="0" presId="urn:microsoft.com/office/officeart/2005/8/layout/chevron2"/>
    <dgm:cxn modelId="{30A80874-6D0F-4C5D-B620-C7D198EF72BD}" type="presParOf" srcId="{808A0152-DBBB-4478-8983-652BC3A7EBD9}" destId="{1B3B4169-A2EF-4B94-ADD6-05D128672D2F}" srcOrd="4" destOrd="0" presId="urn:microsoft.com/office/officeart/2005/8/layout/chevron2"/>
    <dgm:cxn modelId="{4915C530-1AAF-48EB-849B-41F22349FC99}" type="presParOf" srcId="{1B3B4169-A2EF-4B94-ADD6-05D128672D2F}" destId="{0EE43216-7893-4352-9FA2-CC2EE1F814F2}" srcOrd="0" destOrd="0" presId="urn:microsoft.com/office/officeart/2005/8/layout/chevron2"/>
    <dgm:cxn modelId="{A36D3224-260D-44B1-B195-EA6BC94AC83B}" type="presParOf" srcId="{1B3B4169-A2EF-4B94-ADD6-05D128672D2F}" destId="{A4F29835-D9E5-4032-AC3E-5EB97649E71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5F9A7-D304-4298-BA7C-9C59510AB99A}">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zh-CN" altLang="en-US" sz="3000" kern="1200" dirty="0"/>
        </a:p>
      </dsp:txBody>
      <dsp:txXfrm rot="-5400000">
        <a:off x="1" y="573596"/>
        <a:ext cx="1146297" cy="491270"/>
      </dsp:txXfrm>
    </dsp:sp>
    <dsp:sp modelId="{1F4DE11E-BDA9-4B81-9873-CC9A0372AF34}">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CN" altLang="en-US" sz="2800" b="1" kern="1200" dirty="0" smtClean="0">
              <a:solidFill>
                <a:srgbClr val="00B050"/>
              </a:solidFill>
            </a:rPr>
            <a:t>一   </a:t>
          </a:r>
          <a:r>
            <a:rPr lang="en-US" altLang="zh-CN" sz="2800" b="1" kern="1200" dirty="0" smtClean="0">
              <a:solidFill>
                <a:srgbClr val="00B050"/>
              </a:solidFill>
            </a:rPr>
            <a:t>SPSS</a:t>
          </a:r>
          <a:r>
            <a:rPr lang="zh-CN" altLang="en-US" sz="2800" b="1" kern="1200" dirty="0" smtClean="0">
              <a:solidFill>
                <a:srgbClr val="00B050"/>
              </a:solidFill>
            </a:rPr>
            <a:t>简介</a:t>
          </a:r>
          <a:endParaRPr lang="zh-CN" altLang="en-US" sz="2800" kern="1200" dirty="0"/>
        </a:p>
        <a:p>
          <a:pPr marL="285750" lvl="1" indent="-285750" algn="l" defTabSz="1244600">
            <a:lnSpc>
              <a:spcPct val="90000"/>
            </a:lnSpc>
            <a:spcBef>
              <a:spcPct val="0"/>
            </a:spcBef>
            <a:spcAft>
              <a:spcPct val="15000"/>
            </a:spcAft>
            <a:buChar char="••"/>
          </a:pPr>
          <a:r>
            <a:rPr lang="zh-CN" altLang="en-US" sz="2800" b="1" kern="1200" dirty="0" smtClean="0">
              <a:solidFill>
                <a:srgbClr val="00B050"/>
              </a:solidFill>
            </a:rPr>
            <a:t>二  数据的输入、编辑、整理与转换</a:t>
          </a:r>
          <a:endParaRPr lang="zh-CN" altLang="en-US" sz="2800" kern="1200" dirty="0"/>
        </a:p>
      </dsp:txBody>
      <dsp:txXfrm rot="-5400000">
        <a:off x="1146298" y="52408"/>
        <a:ext cx="7031341" cy="960496"/>
      </dsp:txXfrm>
    </dsp:sp>
    <dsp:sp modelId="{44E9E06A-ECF8-4267-8428-31FF9E9CAFA8}">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zh-CN" altLang="en-US" sz="3000" kern="1200"/>
        </a:p>
      </dsp:txBody>
      <dsp:txXfrm rot="-5400000">
        <a:off x="1" y="2017346"/>
        <a:ext cx="1146297" cy="491270"/>
      </dsp:txXfrm>
    </dsp:sp>
    <dsp:sp modelId="{00CDF478-F19E-476F-B895-4C198E83C670}">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CN" altLang="en-US" sz="2800" b="1" kern="1200" dirty="0" smtClean="0">
              <a:solidFill>
                <a:srgbClr val="00B050"/>
              </a:solidFill>
            </a:rPr>
            <a:t>三   描述性统计</a:t>
          </a:r>
          <a:endParaRPr lang="zh-CN" altLang="en-US" sz="2800" kern="1200" dirty="0"/>
        </a:p>
        <a:p>
          <a:pPr marL="285750" lvl="1" indent="-285750" algn="l" defTabSz="1244600">
            <a:lnSpc>
              <a:spcPct val="90000"/>
            </a:lnSpc>
            <a:spcBef>
              <a:spcPct val="0"/>
            </a:spcBef>
            <a:spcAft>
              <a:spcPct val="15000"/>
            </a:spcAft>
            <a:buChar char="••"/>
          </a:pPr>
          <a:r>
            <a:rPr lang="zh-CN" altLang="en-US" sz="2800" b="1" kern="1200" dirty="0" smtClean="0">
              <a:solidFill>
                <a:srgbClr val="00B050"/>
              </a:solidFill>
            </a:rPr>
            <a:t>四   正态性检验</a:t>
          </a:r>
          <a:endParaRPr lang="zh-CN" altLang="en-US" sz="2800" b="1" kern="1200" dirty="0">
            <a:solidFill>
              <a:srgbClr val="00B050"/>
            </a:solidFill>
          </a:endParaRPr>
        </a:p>
      </dsp:txBody>
      <dsp:txXfrm rot="-5400000">
        <a:off x="1146298" y="1496158"/>
        <a:ext cx="7031341" cy="960496"/>
      </dsp:txXfrm>
    </dsp:sp>
    <dsp:sp modelId="{0EE43216-7893-4352-9FA2-CC2EE1F814F2}">
      <dsp:nvSpPr>
        <dsp:cNvPr id="0" name=""/>
        <dsp:cNvSpPr/>
      </dsp:nvSpPr>
      <dsp:spPr>
        <a:xfrm rot="5400000">
          <a:off x="-245635" y="31335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zh-CN" altLang="en-US" sz="3000" kern="1200" dirty="0"/>
        </a:p>
      </dsp:txBody>
      <dsp:txXfrm rot="-5400000">
        <a:off x="1" y="3461096"/>
        <a:ext cx="1146297" cy="491270"/>
      </dsp:txXfrm>
    </dsp:sp>
    <dsp:sp modelId="{A4F29835-D9E5-4032-AC3E-5EB97649E712}">
      <dsp:nvSpPr>
        <dsp:cNvPr id="0" name=""/>
        <dsp:cNvSpPr/>
      </dsp:nvSpPr>
      <dsp:spPr>
        <a:xfrm rot="5400000">
          <a:off x="4155739" y="-1214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zh-CN" sz="2800" b="1" kern="1200" dirty="0" smtClean="0">
              <a:solidFill>
                <a:srgbClr val="00B050"/>
              </a:solidFill>
            </a:rPr>
            <a:t>五 </a:t>
          </a:r>
          <a:r>
            <a:rPr lang="en-US" altLang="zh-CN" sz="2800" b="1" kern="1200" dirty="0" smtClean="0">
              <a:solidFill>
                <a:srgbClr val="00B050"/>
              </a:solidFill>
            </a:rPr>
            <a:t>  </a:t>
          </a:r>
          <a:r>
            <a:rPr lang="zh-CN" altLang="en-US" sz="2800" b="1" kern="1200" dirty="0" smtClean="0">
              <a:solidFill>
                <a:srgbClr val="00B050"/>
              </a:solidFill>
            </a:rPr>
            <a:t>均值比较</a:t>
          </a:r>
          <a:endParaRPr lang="zh-CN" altLang="en-US" sz="2800" kern="1200" dirty="0"/>
        </a:p>
        <a:p>
          <a:pPr marL="285750" lvl="1" indent="-285750" algn="l" defTabSz="1244600">
            <a:lnSpc>
              <a:spcPct val="90000"/>
            </a:lnSpc>
            <a:spcBef>
              <a:spcPct val="0"/>
            </a:spcBef>
            <a:spcAft>
              <a:spcPct val="15000"/>
            </a:spcAft>
            <a:buChar char="••"/>
          </a:pPr>
          <a:r>
            <a:rPr lang="zh-CN" altLang="en-US" sz="2800" b="1" kern="1200" dirty="0" smtClean="0">
              <a:solidFill>
                <a:srgbClr val="00B050"/>
              </a:solidFill>
            </a:rPr>
            <a:t>六   单因素方差分析</a:t>
          </a:r>
          <a:endParaRPr lang="zh-CN" altLang="en-US" sz="2800" b="1" kern="1200" dirty="0">
            <a:solidFill>
              <a:srgbClr val="00B050"/>
            </a:solidFill>
          </a:endParaRPr>
        </a:p>
      </dsp:txBody>
      <dsp:txXfrm rot="-5400000">
        <a:off x="1146298" y="2939908"/>
        <a:ext cx="7031341" cy="9604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17B78B-1E61-4206-8713-11FFE0DC737F}" type="datetimeFigureOut">
              <a:rPr lang="zh-CN" altLang="en-US" smtClean="0"/>
              <a:pPr/>
              <a:t>2017/8/10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8AC0DC-F461-47DC-AE4E-2194DD3BB97B}" type="slidenum">
              <a:rPr lang="zh-CN" altLang="en-US" smtClean="0"/>
              <a:pPr/>
              <a:t>‹#›</a:t>
            </a:fld>
            <a:endParaRPr lang="zh-CN" altLang="en-US"/>
          </a:p>
        </p:txBody>
      </p:sp>
    </p:spTree>
    <p:extLst>
      <p:ext uri="{BB962C8B-B14F-4D97-AF65-F5344CB8AC3E}">
        <p14:creationId xmlns:p14="http://schemas.microsoft.com/office/powerpoint/2010/main" val="3081322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F86AA7-D09D-490D-BD26-27B181629B32}" type="slidenum">
              <a:rPr lang="en-US" altLang="zh-CN"/>
              <a:pPr/>
              <a:t>4</a:t>
            </a:fld>
            <a:endParaRPr lang="en-US" altLang="zh-CN"/>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latin typeface="+mn-lt"/>
                <a:ea typeface="+mn-ea"/>
                <a:cs typeface="+mn-cs"/>
              </a:rPr>
              <a:t>（举一个</a:t>
            </a:r>
            <a:r>
              <a:rPr lang="en-US" sz="1200" kern="1200" dirty="0" smtClean="0">
                <a:solidFill>
                  <a:schemeClr val="tx1"/>
                </a:solidFill>
                <a:latin typeface="+mn-lt"/>
                <a:ea typeface="+mn-ea"/>
                <a:cs typeface="+mn-cs"/>
              </a:rPr>
              <a:t>0.0004</a:t>
            </a:r>
            <a:r>
              <a:rPr lang="zh-CN" altLang="en-US" sz="1200" kern="1200" dirty="0" smtClean="0">
                <a:solidFill>
                  <a:schemeClr val="tx1"/>
                </a:solidFill>
                <a:latin typeface="+mn-lt"/>
                <a:ea typeface="+mn-ea"/>
                <a:cs typeface="+mn-cs"/>
              </a:rPr>
              <a:t>、用到值标签的实例）</a:t>
            </a:r>
          </a:p>
          <a:p>
            <a:endParaRPr lang="zh-CN" altLang="en-US" dirty="0"/>
          </a:p>
        </p:txBody>
      </p:sp>
      <p:sp>
        <p:nvSpPr>
          <p:cNvPr id="4" name="灯片编号占位符 3"/>
          <p:cNvSpPr>
            <a:spLocks noGrp="1"/>
          </p:cNvSpPr>
          <p:nvPr>
            <p:ph type="sldNum" sz="quarter" idx="10"/>
          </p:nvPr>
        </p:nvSpPr>
        <p:spPr/>
        <p:txBody>
          <a:bodyPr/>
          <a:lstStyle/>
          <a:p>
            <a:fld id="{308AC0DC-F461-47DC-AE4E-2194DD3BB97B}" type="slidenum">
              <a:rPr lang="zh-CN" altLang="en-US" smtClean="0"/>
              <a:pPr/>
              <a:t>14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308AC0DC-F461-47DC-AE4E-2194DD3BB97B}" type="slidenum">
              <a:rPr lang="zh-CN" altLang="en-US" smtClean="0"/>
              <a:pPr/>
              <a:t>58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gif"/><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noFill/>
          <a:ln>
            <a:noFill/>
          </a:ln>
          <a:effectLst>
            <a:outerShdw blurRad="40000" dist="20000" dir="5400000" rotWithShape="0">
              <a:srgbClr val="000000">
                <a:alpha val="38000"/>
              </a:srgbClr>
            </a:outerShdw>
          </a:effectLst>
        </p:spPr>
        <p:style>
          <a:lnRef idx="1">
            <a:schemeClr val="accent3"/>
          </a:lnRef>
          <a:fillRef idx="1001">
            <a:schemeClr val="lt1"/>
          </a:fillRef>
          <a:effectRef idx="1">
            <a:schemeClr val="accent3"/>
          </a:effectRef>
          <a:fontRef idx="none"/>
        </p:style>
        <p:txBody>
          <a:bodyPr/>
          <a:lstStyle>
            <a:lvl1pPr>
              <a:defRPr b="1">
                <a:solidFill>
                  <a:srgbClr val="92D050"/>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3886200"/>
            <a:ext cx="6400800" cy="1752600"/>
          </a:xfrm>
        </p:spPr>
        <p:txBody>
          <a:bodyPr/>
          <a:lstStyle>
            <a:lvl1pPr marL="0" indent="0" algn="ctr">
              <a:buNone/>
              <a:defRPr b="1">
                <a:solidFill>
                  <a:schemeClr val="accent2">
                    <a:lumMod val="60000"/>
                    <a:lumOff val="40000"/>
                  </a:schemeClr>
                </a:solidFill>
                <a:latin typeface="微软雅黑" pitchFamily="34" charset="-122"/>
                <a:ea typeface="微软雅黑"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p>
            <a:fld id="{AB1433C8-86FB-4C19-A11B-E0DE64FF4E34}" type="datetime1">
              <a:rPr lang="zh-CN" altLang="en-US" smtClean="0"/>
              <a:pPr/>
              <a:t>2017/8/10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D30DC9E-DF9A-42E4-917B-8D3D7DF60198}" type="datetime1">
              <a:rPr lang="zh-CN" altLang="en-US" smtClean="0"/>
              <a:pPr/>
              <a:t>2017/8/10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B7E6708-75A8-4AC9-A1AA-1893AE4AF5E4}" type="datetime1">
              <a:rPr lang="zh-CN" altLang="en-US" smtClean="0"/>
              <a:pPr/>
              <a:t>2017/8/10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lvl1pPr>
              <a:buFontTx/>
              <a:buBlip>
                <a:blip r:embed="rId2"/>
              </a:buBlip>
              <a:defRPr b="1"/>
            </a:lvl1pPr>
            <a:lvl2pPr>
              <a:buFontTx/>
              <a:buBlip>
                <a:blip r:embed="rId3"/>
              </a:buBlip>
              <a:defRPr/>
            </a:lvl2pPr>
            <a:lvl3pPr>
              <a:buFontTx/>
              <a:buBlip>
                <a:blip r:embed="rId4"/>
              </a:buBlip>
              <a:defRPr/>
            </a:lvl3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42910" y="2000240"/>
            <a:ext cx="7772400" cy="1500187"/>
          </a:xfrm>
        </p:spPr>
        <p:txBody>
          <a:bodyPr anchor="b">
            <a:normAutofit/>
          </a:bodyPr>
          <a:lstStyle>
            <a:lvl1pPr marL="0" indent="0" algn="ctr">
              <a:buNone/>
              <a:defRPr sz="4000" b="1">
                <a:solidFill>
                  <a:srgbClr val="00B050"/>
                </a:solidFill>
                <a:latin typeface="微软雅黑" pitchFamily="34" charset="-122"/>
                <a:ea typeface="微软雅黑" pitchFamily="34"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smtClean="0"/>
              <a:t>单击此处编辑母版文本样式</a:t>
            </a:r>
          </a:p>
        </p:txBody>
      </p:sp>
      <p:sp>
        <p:nvSpPr>
          <p:cNvPr id="4" name="日期占位符 3"/>
          <p:cNvSpPr>
            <a:spLocks noGrp="1"/>
          </p:cNvSpPr>
          <p:nvPr>
            <p:ph type="dt" sz="half" idx="10"/>
          </p:nvPr>
        </p:nvSpPr>
        <p:spPr/>
        <p:txBody>
          <a:bodyPr/>
          <a:lstStyle/>
          <a:p>
            <a:fld id="{E18F2879-C981-40B8-8147-DFBE3BAADC7C}" type="datetime1">
              <a:rPr lang="zh-CN" altLang="en-US" smtClean="0"/>
              <a:pPr/>
              <a:t>2017/8/10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B43B8C0-2563-4EC7-B423-CDB4F4022191}" type="datetime1">
              <a:rPr lang="zh-CN" altLang="en-US" smtClean="0"/>
              <a:pPr/>
              <a:t>2017/8/10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066EB7C-98D9-4CF8-AA8A-EC1E8B215F70}" type="datetime1">
              <a:rPr lang="zh-CN" altLang="en-US" smtClean="0"/>
              <a:pPr/>
              <a:t>2017/8/10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DBD4BE5-01A3-4BE9-AE7E-7A5D18575310}" type="datetime1">
              <a:rPr lang="zh-CN" altLang="en-US" smtClean="0"/>
              <a:pPr/>
              <a:t>2017/8/10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B388EA6-E080-4D12-9F05-54F083515843}" type="datetime1">
              <a:rPr lang="zh-CN" altLang="en-US" smtClean="0"/>
              <a:pPr/>
              <a:t>2017/8/10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1DC5D41-5484-4180-832A-1F537DDD4C69}" type="datetime1">
              <a:rPr lang="zh-CN" altLang="en-US" smtClean="0"/>
              <a:pPr/>
              <a:t>2017/8/10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CF32AD2-D58B-467E-B2BE-D14A8238AE10}" type="datetime1">
              <a:rPr lang="zh-CN" altLang="en-US" smtClean="0"/>
              <a:pPr/>
              <a:t>2017/8/10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2400">
                <a:solidFill>
                  <a:schemeClr val="tx1">
                    <a:tint val="75000"/>
                  </a:schemeClr>
                </a:solidFill>
              </a:defRPr>
            </a:lvl1pPr>
          </a:lstStyle>
          <a:p>
            <a:fld id="{6C145E97-1E9D-452C-AE8D-498AC3296731}" type="datetime1">
              <a:rPr lang="zh-CN" altLang="en-US" smtClean="0"/>
              <a:pPr/>
              <a:t>2017/8/10</a:t>
            </a:fld>
            <a:endParaRPr lang="zh-CN" altLang="en-US" dirty="0"/>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0C913308-F349-4B6D-A68A-DD1791B4A57B}"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lnSpc>
          <a:spcPct val="150000"/>
        </a:lnSpc>
        <a:spcBef>
          <a:spcPct val="0"/>
        </a:spcBef>
        <a:buNone/>
        <a:defRPr sz="3200" b="1" kern="1200">
          <a:solidFill>
            <a:srgbClr val="00B050"/>
          </a:solidFill>
          <a:latin typeface="微软雅黑" pitchFamily="34" charset="-122"/>
          <a:ea typeface="微软雅黑" pitchFamily="34" charset="-122"/>
          <a:cs typeface="+mj-cs"/>
        </a:defRPr>
      </a:lvl1pPr>
    </p:titleStyle>
    <p:bodyStyle>
      <a:lvl1pPr marL="342900" indent="-342900" algn="l" defTabSz="914400" rtl="0" eaLnBrk="1" latinLnBrk="0" hangingPunct="1">
        <a:lnSpc>
          <a:spcPct val="150000"/>
        </a:lnSpc>
        <a:spcBef>
          <a:spcPts val="0"/>
        </a:spcBef>
        <a:buFontTx/>
        <a:buBlip>
          <a:blip r:embed="rId13"/>
        </a:buBlip>
        <a:defRPr sz="2800" b="1" kern="1200">
          <a:solidFill>
            <a:schemeClr val="tx1"/>
          </a:solidFill>
          <a:latin typeface="+mn-lt"/>
          <a:ea typeface="+mn-ea"/>
          <a:cs typeface="+mn-cs"/>
        </a:defRPr>
      </a:lvl1pPr>
      <a:lvl2pPr marL="742950" indent="-285750" algn="l" defTabSz="914400" rtl="0" eaLnBrk="1" latinLnBrk="0" hangingPunct="1">
        <a:lnSpc>
          <a:spcPct val="150000"/>
        </a:lnSpc>
        <a:spcBef>
          <a:spcPts val="0"/>
        </a:spcBef>
        <a:buFontTx/>
        <a:buBlip>
          <a:blip r:embed="rId14"/>
        </a:buBlip>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ts val="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pure.sav"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25151;&#20215;.sav"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25968;&#25454;/&#25955;&#28857;&#22270;.sav"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25968;&#25454;/&#20114;&#32852;&#32593;.sav"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25968;&#25454;/&#23567;&#23401;&#30475;&#30005;&#35270;&#36229;&#37325;.sav"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8.tif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9.tif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0.tif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6" name="内容占位符 5"/>
          <p:cNvGraphicFramePr>
            <a:graphicFrameLocks noGrp="1"/>
          </p:cNvGraphicFramePr>
          <p:nvPr>
            <p:ph idx="1"/>
            <p:extLst>
              <p:ext uri="{D42A27DB-BD31-4B8C-83A1-F6EECF244321}">
                <p14:modId xmlns:p14="http://schemas.microsoft.com/office/powerpoint/2010/main" val="371717161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a:t>
            </a:fld>
            <a:endParaRPr lang="zh-CN" altLang="en-US"/>
          </a:p>
        </p:txBody>
      </p:sp>
    </p:spTree>
    <p:extLst>
      <p:ext uri="{BB962C8B-B14F-4D97-AF65-F5344CB8AC3E}">
        <p14:creationId xmlns:p14="http://schemas.microsoft.com/office/powerpoint/2010/main" val="2179676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F2340B04-7B07-4FDC-A6E6-33CD81B7E018}" type="datetime1">
              <a:rPr lang="zh-CN" altLang="en-US"/>
              <a:pPr/>
              <a:t>2017/8/10</a:t>
            </a:fld>
            <a:endParaRPr lang="en-US" altLang="zh-CN"/>
          </a:p>
        </p:txBody>
      </p:sp>
      <p:sp>
        <p:nvSpPr>
          <p:cNvPr id="5" name="灯片编号占位符 5"/>
          <p:cNvSpPr>
            <a:spLocks noGrp="1"/>
          </p:cNvSpPr>
          <p:nvPr>
            <p:ph type="sldNum" sz="quarter" idx="12"/>
          </p:nvPr>
        </p:nvSpPr>
        <p:spPr/>
        <p:txBody>
          <a:bodyPr/>
          <a:lstStyle/>
          <a:p>
            <a:fld id="{CB265B72-86A7-4345-99B0-13AC70EF9356}" type="slidenum">
              <a:rPr lang="en-US" altLang="zh-CN"/>
              <a:pPr/>
              <a:t>10</a:t>
            </a:fld>
            <a:endParaRPr lang="en-US" altLang="zh-CN"/>
          </a:p>
        </p:txBody>
      </p:sp>
      <p:sp>
        <p:nvSpPr>
          <p:cNvPr id="84994" name="Rectangle 2"/>
          <p:cNvSpPr>
            <a:spLocks noGrp="1" noChangeArrowheads="1"/>
          </p:cNvSpPr>
          <p:nvPr>
            <p:ph type="title"/>
          </p:nvPr>
        </p:nvSpPr>
        <p:spPr/>
        <p:txBody>
          <a:bodyPr/>
          <a:lstStyle/>
          <a:p>
            <a:r>
              <a:rPr lang="en-US" altLang="zh-CN" sz="3200" dirty="0" smtClean="0">
                <a:ea typeface="楷体_GB2312" pitchFamily="49" charset="-122"/>
              </a:rPr>
              <a:t>2</a:t>
            </a:r>
            <a:r>
              <a:rPr lang="zh-CN" altLang="en-US" sz="3200" dirty="0" smtClean="0">
                <a:ea typeface="楷体_GB2312" pitchFamily="49" charset="-122"/>
              </a:rPr>
              <a:t>、菜单：以</a:t>
            </a:r>
            <a:r>
              <a:rPr lang="zh-CN" altLang="en-US" sz="3200" dirty="0">
                <a:ea typeface="楷体_GB2312" pitchFamily="49" charset="-122"/>
              </a:rPr>
              <a:t>数据编辑</a:t>
            </a:r>
            <a:r>
              <a:rPr lang="zh-CN" altLang="en-US" sz="3200" dirty="0" smtClean="0">
                <a:ea typeface="楷体_GB2312" pitchFamily="49" charset="-122"/>
              </a:rPr>
              <a:t>窗口为</a:t>
            </a:r>
            <a:r>
              <a:rPr lang="zh-CN" altLang="en-US" sz="3200" dirty="0">
                <a:ea typeface="楷体_GB2312" pitchFamily="49" charset="-122"/>
              </a:rPr>
              <a:t>例</a:t>
            </a:r>
          </a:p>
        </p:txBody>
      </p:sp>
      <p:sp>
        <p:nvSpPr>
          <p:cNvPr id="84995" name="Rectangle 3"/>
          <p:cNvSpPr>
            <a:spLocks noGrp="1" noChangeArrowheads="1"/>
          </p:cNvSpPr>
          <p:nvPr>
            <p:ph type="body" idx="1"/>
          </p:nvPr>
        </p:nvSpPr>
        <p:spPr>
          <a:xfrm>
            <a:off x="684213" y="1773238"/>
            <a:ext cx="8001000" cy="4464050"/>
          </a:xfrm>
        </p:spPr>
        <p:txBody>
          <a:bodyPr>
            <a:normAutofit fontScale="85000" lnSpcReduction="20000"/>
          </a:bodyPr>
          <a:lstStyle/>
          <a:p>
            <a:r>
              <a:rPr lang="en-US" altLang="zh-CN" sz="2600" dirty="0">
                <a:latin typeface="Times New Roman" pitchFamily="18" charset="0"/>
              </a:rPr>
              <a:t>File</a:t>
            </a:r>
            <a:r>
              <a:rPr lang="zh-CN" altLang="en-US" sz="2600" dirty="0"/>
              <a:t>（文件）菜单</a:t>
            </a:r>
          </a:p>
          <a:p>
            <a:r>
              <a:rPr lang="en-US" altLang="zh-CN" sz="2600" dirty="0">
                <a:latin typeface="Times New Roman" pitchFamily="18" charset="0"/>
              </a:rPr>
              <a:t>Edit</a:t>
            </a:r>
            <a:r>
              <a:rPr lang="zh-CN" altLang="en-US" sz="2600" dirty="0"/>
              <a:t>（编辑）菜单</a:t>
            </a:r>
          </a:p>
          <a:p>
            <a:r>
              <a:rPr lang="en-US" altLang="zh-CN" sz="2600" dirty="0">
                <a:latin typeface="Times New Roman" pitchFamily="18" charset="0"/>
              </a:rPr>
              <a:t>View</a:t>
            </a:r>
            <a:r>
              <a:rPr lang="zh-CN" altLang="en-US" sz="2600" dirty="0"/>
              <a:t>（视图外观）菜单</a:t>
            </a:r>
          </a:p>
          <a:p>
            <a:r>
              <a:rPr lang="en-US" altLang="zh-CN" sz="2600" dirty="0">
                <a:latin typeface="Times New Roman" pitchFamily="18" charset="0"/>
              </a:rPr>
              <a:t>Data</a:t>
            </a:r>
            <a:r>
              <a:rPr lang="zh-CN" altLang="en-US" sz="2600" dirty="0"/>
              <a:t>（数据）菜单</a:t>
            </a:r>
          </a:p>
          <a:p>
            <a:r>
              <a:rPr lang="en-US" altLang="zh-CN" sz="2600" dirty="0">
                <a:latin typeface="Times New Roman" pitchFamily="18" charset="0"/>
              </a:rPr>
              <a:t>Transform</a:t>
            </a:r>
            <a:r>
              <a:rPr lang="zh-CN" altLang="en-US" sz="2600" dirty="0"/>
              <a:t>（数据转换）菜单</a:t>
            </a:r>
          </a:p>
          <a:p>
            <a:r>
              <a:rPr lang="en-US" altLang="zh-CN" sz="2600" dirty="0">
                <a:latin typeface="Times New Roman" pitchFamily="18" charset="0"/>
              </a:rPr>
              <a:t>Analyze</a:t>
            </a:r>
            <a:r>
              <a:rPr lang="zh-CN" altLang="en-US" sz="2600" dirty="0"/>
              <a:t>（统计分析）菜单</a:t>
            </a:r>
          </a:p>
          <a:p>
            <a:r>
              <a:rPr lang="en-US" altLang="zh-CN" sz="2600" dirty="0">
                <a:latin typeface="Times New Roman" pitchFamily="18" charset="0"/>
              </a:rPr>
              <a:t>Graphs</a:t>
            </a:r>
            <a:r>
              <a:rPr lang="zh-CN" altLang="en-US" sz="2600" dirty="0"/>
              <a:t>（图形）菜单</a:t>
            </a:r>
          </a:p>
          <a:p>
            <a:r>
              <a:rPr lang="en-US" altLang="zh-CN" sz="2600" dirty="0">
                <a:latin typeface="Times New Roman" pitchFamily="18" charset="0"/>
              </a:rPr>
              <a:t>Utilities</a:t>
            </a:r>
            <a:r>
              <a:rPr lang="zh-CN" altLang="en-US" sz="2600" dirty="0"/>
              <a:t>（实用程序）菜单</a:t>
            </a:r>
          </a:p>
          <a:p>
            <a:r>
              <a:rPr lang="en-US" altLang="zh-CN" sz="2600" dirty="0">
                <a:latin typeface="Times New Roman" pitchFamily="18" charset="0"/>
              </a:rPr>
              <a:t>Windows</a:t>
            </a:r>
            <a:r>
              <a:rPr lang="zh-CN" altLang="en-US" sz="2600" dirty="0"/>
              <a:t>（窗口控制）菜单</a:t>
            </a:r>
          </a:p>
          <a:p>
            <a:r>
              <a:rPr lang="en-US" altLang="zh-CN" sz="2600" dirty="0">
                <a:latin typeface="Times New Roman" pitchFamily="18" charset="0"/>
              </a:rPr>
              <a:t>Help</a:t>
            </a:r>
            <a:r>
              <a:rPr lang="zh-CN" altLang="en-US" sz="2600" dirty="0"/>
              <a:t>（帮助）菜单</a:t>
            </a:r>
          </a:p>
        </p:txBody>
      </p:sp>
    </p:spTree>
    <p:extLst>
      <p:ext uri="{BB962C8B-B14F-4D97-AF65-F5344CB8AC3E}">
        <p14:creationId xmlns:p14="http://schemas.microsoft.com/office/powerpoint/2010/main" val="1588804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r>
              <a:rPr lang="zh-CN" altLang="en-US" dirty="0" smtClean="0"/>
              <a:t>方差分析判断不同总体之间的均值是否相等，进而分析自变量是否有影响。</a:t>
            </a:r>
            <a:endParaRPr lang="en-US" altLang="zh-CN" dirty="0" smtClean="0"/>
          </a:p>
          <a:p>
            <a:r>
              <a:rPr lang="zh-CN" altLang="en-US" dirty="0" smtClean="0"/>
              <a:t>因素、水平（因素的不同表现称为水平）</a:t>
            </a:r>
            <a:endParaRPr lang="en-US" altLang="zh-CN" dirty="0" smtClean="0"/>
          </a:p>
          <a:p>
            <a:r>
              <a:rPr lang="zh-CN" altLang="en-US" dirty="0" smtClean="0"/>
              <a:t>方差分析一般应满足</a:t>
            </a:r>
            <a:r>
              <a:rPr lang="en-US" altLang="zh-CN" dirty="0" smtClean="0"/>
              <a:t>3</a:t>
            </a:r>
            <a:r>
              <a:rPr lang="zh-CN" altLang="en-US" dirty="0" smtClean="0"/>
              <a:t>个假设，即要求各个总体服从正态分布，各个总体的方差应相同以及观测值是独立的。</a:t>
            </a:r>
            <a:endParaRPr lang="en-US" altLang="zh-CN" dirty="0" smtClean="0"/>
          </a:p>
          <a:p>
            <a:r>
              <a:rPr lang="zh-CN" altLang="en-US" dirty="0" smtClean="0"/>
              <a:t>零假设为：各个水平的均值全相等</a:t>
            </a:r>
            <a:endParaRPr lang="en-US" altLang="zh-CN" dirty="0" smtClean="0"/>
          </a:p>
          <a:p>
            <a:pPr>
              <a:buNone/>
            </a:pPr>
            <a:endParaRPr lang="zh-CN" altLang="en-US"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100</a:t>
            </a:fld>
            <a:endParaRPr lang="zh-CN" alt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Autofit/>
          </a:bodyPr>
          <a:lstStyle/>
          <a:p>
            <a:r>
              <a:rPr lang="zh-CN" altLang="en-US" dirty="0" smtClean="0"/>
              <a:t>方差分析的核心就是方差可分解。即将总变异分解组内变异与组间变异两个部分。如果后者大于前者，且有统计学意义，即认为均数间存在差异。</a:t>
            </a:r>
            <a:endParaRPr lang="en-US" altLang="zh-CN" dirty="0" smtClean="0"/>
          </a:p>
          <a:p>
            <a:r>
              <a:rPr lang="zh-CN" altLang="en-US" dirty="0" smtClean="0"/>
              <a:t>如各组间均数有显著差异，说明因素对因变量是有显著影响，因素的不同水平会影响因变量取值。</a:t>
            </a:r>
            <a:endParaRPr lang="en-US" altLang="zh-CN" dirty="0" smtClean="0"/>
          </a:p>
          <a:p>
            <a:r>
              <a:rPr lang="zh-CN" altLang="en-US" dirty="0" smtClean="0"/>
              <a:t>构建</a:t>
            </a:r>
            <a:r>
              <a:rPr lang="en-US" altLang="zh-CN" dirty="0" smtClean="0"/>
              <a:t>F</a:t>
            </a:r>
            <a:r>
              <a:rPr lang="zh-CN" altLang="en-US" dirty="0" smtClean="0"/>
              <a:t>统计量，在</a:t>
            </a:r>
            <a:r>
              <a:rPr lang="en-US" altLang="zh-CN" dirty="0" smtClean="0"/>
              <a:t>SPSS</a:t>
            </a:r>
            <a:r>
              <a:rPr lang="zh-CN" altLang="en-US" dirty="0" smtClean="0"/>
              <a:t>中，计算显著性概率</a:t>
            </a:r>
            <a:r>
              <a:rPr lang="en-US" altLang="zh-CN" dirty="0" smtClean="0"/>
              <a:t>P</a:t>
            </a:r>
            <a:r>
              <a:rPr lang="zh-CN" altLang="en-US" dirty="0" smtClean="0"/>
              <a:t>的值来判断是否接受零假设（</a:t>
            </a:r>
            <a:r>
              <a:rPr lang="en-US" altLang="zh-CN" dirty="0" smtClean="0"/>
              <a:t>P&lt;0.05</a:t>
            </a:r>
            <a:r>
              <a:rPr lang="zh-CN" altLang="en-US" dirty="0" smtClean="0"/>
              <a:t>，不接受）。</a:t>
            </a:r>
            <a:endParaRPr lang="zh-CN" altLang="en-US"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101</a:t>
            </a:fld>
            <a:endParaRPr lang="zh-CN" alt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
            </a:r>
            <a:br>
              <a:rPr lang="en-US" altLang="zh-CN" dirty="0" smtClean="0"/>
            </a:br>
            <a:r>
              <a:rPr lang="zh-CN" altLang="en-US" sz="2700" dirty="0" smtClean="0"/>
              <a:t>（</a:t>
            </a:r>
            <a:r>
              <a:rPr lang="en-US" altLang="zh-CN" sz="2700" dirty="0" smtClean="0"/>
              <a:t>Analyze-Compare Means-One Way ANOVA</a:t>
            </a:r>
            <a:r>
              <a:rPr lang="zh-CN" altLang="en-US" sz="2700" dirty="0" smtClean="0"/>
              <a:t>）</a:t>
            </a:r>
            <a:endParaRPr lang="zh-CN" altLang="en-US" sz="2700"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102</a:t>
            </a:fld>
            <a:endParaRPr lang="zh-CN" altLang="en-US"/>
          </a:p>
        </p:txBody>
      </p:sp>
      <p:pic>
        <p:nvPicPr>
          <p:cNvPr id="1026" name="Picture 2"/>
          <p:cNvPicPr>
            <a:picLocks noGrp="1" noChangeAspect="1" noChangeArrowheads="1"/>
          </p:cNvPicPr>
          <p:nvPr>
            <p:ph idx="1"/>
          </p:nvPr>
        </p:nvPicPr>
        <p:blipFill>
          <a:blip r:embed="rId2" cstate="print"/>
          <a:srcRect l="23180" t="29358" r="36127" b="32760"/>
          <a:stretch>
            <a:fillRect/>
          </a:stretch>
        </p:blipFill>
        <p:spPr bwMode="auto">
          <a:xfrm>
            <a:off x="1571604" y="1928802"/>
            <a:ext cx="5929354" cy="3500462"/>
          </a:xfrm>
          <a:prstGeom prst="rect">
            <a:avLst/>
          </a:prstGeom>
          <a:noFill/>
          <a:ln w="9525">
            <a:noFill/>
            <a:miter lim="800000"/>
            <a:headEnd/>
            <a:tailEnd/>
          </a:ln>
          <a:effec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2057400" y="685800"/>
            <a:ext cx="4152900" cy="2695575"/>
          </a:xfrm>
          <a:prstGeom prst="rect">
            <a:avLst/>
          </a:prstGeom>
          <a:noFill/>
          <a:ln w="9525">
            <a:noFill/>
            <a:miter lim="800000"/>
            <a:headEnd/>
            <a:tailEnd/>
          </a:ln>
          <a:effectLst/>
        </p:spPr>
      </p:pic>
      <p:sp>
        <p:nvSpPr>
          <p:cNvPr id="60419" name="Rectangle 3"/>
          <p:cNvSpPr>
            <a:spLocks noChangeArrowheads="1"/>
          </p:cNvSpPr>
          <p:nvPr/>
        </p:nvSpPr>
        <p:spPr bwMode="auto">
          <a:xfrm>
            <a:off x="3670859" y="5867400"/>
            <a:ext cx="2044149" cy="369332"/>
          </a:xfrm>
          <a:prstGeom prst="rect">
            <a:avLst/>
          </a:prstGeom>
          <a:noFill/>
          <a:ln w="9525">
            <a:noFill/>
            <a:miter lim="800000"/>
            <a:headEnd/>
            <a:tailEnd/>
          </a:ln>
          <a:effectLst/>
        </p:spPr>
        <p:txBody>
          <a:bodyPr wrap="none">
            <a:spAutoFit/>
          </a:bodyPr>
          <a:lstStyle/>
          <a:p>
            <a:r>
              <a:rPr lang="zh-CN" altLang="en-US" b="1" dirty="0" smtClean="0">
                <a:solidFill>
                  <a:srgbClr val="FF9900"/>
                </a:solidFill>
              </a:rPr>
              <a:t>多项式</a:t>
            </a:r>
            <a:r>
              <a:rPr lang="zh-CN" altLang="en-US" b="1" dirty="0">
                <a:solidFill>
                  <a:srgbClr val="FF9900"/>
                </a:solidFill>
              </a:rPr>
              <a:t>比较对话框</a:t>
            </a:r>
          </a:p>
        </p:txBody>
      </p:sp>
      <p:sp>
        <p:nvSpPr>
          <p:cNvPr id="60420" name="Rectangle 4"/>
          <p:cNvSpPr>
            <a:spLocks noChangeArrowheads="1"/>
          </p:cNvSpPr>
          <p:nvPr/>
        </p:nvSpPr>
        <p:spPr bwMode="auto">
          <a:xfrm>
            <a:off x="6400800" y="762000"/>
            <a:ext cx="1981200" cy="1812925"/>
          </a:xfrm>
          <a:prstGeom prst="rect">
            <a:avLst/>
          </a:prstGeom>
          <a:solidFill>
            <a:srgbClr val="FFFFCC"/>
          </a:solidFill>
          <a:ln w="9525">
            <a:solidFill>
              <a:schemeClr val="accent1"/>
            </a:solidFill>
            <a:miter lim="800000"/>
            <a:headEnd/>
            <a:tailEnd/>
          </a:ln>
          <a:effectLst/>
        </p:spPr>
        <p:txBody>
          <a:bodyPr>
            <a:spAutoFit/>
          </a:bodyPr>
          <a:lstStyle/>
          <a:p>
            <a:r>
              <a:rPr lang="zh-CN" altLang="en-US" sz="1600" b="1" dirty="0" smtClean="0">
                <a:solidFill>
                  <a:srgbClr val="FF0000"/>
                </a:solidFill>
              </a:rPr>
              <a:t>进行均值的</a:t>
            </a:r>
            <a:r>
              <a:rPr lang="zh-CN" altLang="en-US" sz="1600" b="1" dirty="0">
                <a:solidFill>
                  <a:srgbClr val="FF0000"/>
                </a:solidFill>
              </a:rPr>
              <a:t>多项式比较，并在其后的参数框中选定阶数  。如一阶：</a:t>
            </a:r>
            <a:r>
              <a:rPr lang="en-US" altLang="zh-CN" sz="1600" b="1" dirty="0">
                <a:solidFill>
                  <a:srgbClr val="FF0000"/>
                </a:solidFill>
              </a:rPr>
              <a:t>Linear</a:t>
            </a:r>
            <a:r>
              <a:rPr lang="zh-CN" altLang="en-US" sz="1600" b="1" dirty="0">
                <a:solidFill>
                  <a:srgbClr val="FF0000"/>
                </a:solidFill>
              </a:rPr>
              <a:t>，二阶：</a:t>
            </a:r>
            <a:r>
              <a:rPr lang="en-US" altLang="zh-CN" sz="1600" b="1" dirty="0">
                <a:solidFill>
                  <a:srgbClr val="FF0000"/>
                </a:solidFill>
              </a:rPr>
              <a:t>Quadratic</a:t>
            </a:r>
            <a:r>
              <a:rPr lang="zh-CN" altLang="en-US" sz="1600" b="1" dirty="0">
                <a:solidFill>
                  <a:srgbClr val="FF0000"/>
                </a:solidFill>
              </a:rPr>
              <a:t>，三阶：</a:t>
            </a:r>
            <a:r>
              <a:rPr lang="en-US" altLang="zh-CN" sz="1600" b="1" dirty="0">
                <a:solidFill>
                  <a:srgbClr val="FF0000"/>
                </a:solidFill>
              </a:rPr>
              <a:t>Cubic…….</a:t>
            </a:r>
            <a:r>
              <a:rPr lang="zh-CN" altLang="en-US" sz="1600" b="1" dirty="0">
                <a:solidFill>
                  <a:srgbClr val="FF0000"/>
                </a:solidFill>
              </a:rPr>
              <a:t>最高可达五阶</a:t>
            </a:r>
          </a:p>
        </p:txBody>
      </p:sp>
      <p:sp>
        <p:nvSpPr>
          <p:cNvPr id="60421" name="Rectangle 5"/>
          <p:cNvSpPr>
            <a:spLocks noChangeArrowheads="1"/>
          </p:cNvSpPr>
          <p:nvPr/>
        </p:nvSpPr>
        <p:spPr bwMode="auto">
          <a:xfrm>
            <a:off x="1676400" y="3657600"/>
            <a:ext cx="5943600" cy="1841500"/>
          </a:xfrm>
          <a:prstGeom prst="rect">
            <a:avLst/>
          </a:prstGeom>
          <a:solidFill>
            <a:srgbClr val="CCFF99"/>
          </a:solidFill>
          <a:ln w="38100">
            <a:solidFill>
              <a:schemeClr val="hlink"/>
            </a:solidFill>
            <a:miter lim="800000"/>
            <a:headEnd/>
            <a:tailEnd/>
          </a:ln>
          <a:effectLst/>
        </p:spPr>
        <p:txBody>
          <a:bodyPr>
            <a:spAutoFit/>
          </a:bodyPr>
          <a:lstStyle/>
          <a:p>
            <a:pPr>
              <a:buFontTx/>
              <a:buBlip>
                <a:blip r:embed="rId3"/>
              </a:buBlip>
            </a:pPr>
            <a:r>
              <a:rPr lang="zh-CN" altLang="en-US" sz="1600" b="1" dirty="0">
                <a:solidFill>
                  <a:srgbClr val="0000FF"/>
                </a:solidFill>
              </a:rPr>
              <a:t>输入多项式各组均值的系数</a:t>
            </a:r>
            <a:r>
              <a:rPr lang="en-US" altLang="zh-CN" sz="1600" b="1" dirty="0">
                <a:solidFill>
                  <a:srgbClr val="0000FF"/>
                </a:solidFill>
              </a:rPr>
              <a:t>,</a:t>
            </a:r>
            <a:r>
              <a:rPr lang="zh-CN" altLang="en-US" sz="1600" b="1" dirty="0">
                <a:solidFill>
                  <a:srgbClr val="0000FF"/>
                </a:solidFill>
              </a:rPr>
              <a:t>输入一个系数单击</a:t>
            </a:r>
            <a:r>
              <a:rPr lang="en-US" altLang="zh-CN" sz="1600" b="1" dirty="0">
                <a:solidFill>
                  <a:srgbClr val="0000FF"/>
                </a:solidFill>
              </a:rPr>
              <a:t>Add</a:t>
            </a:r>
            <a:r>
              <a:rPr lang="zh-CN" altLang="en-US" sz="1600" b="1" dirty="0">
                <a:solidFill>
                  <a:srgbClr val="0000FF"/>
                </a:solidFill>
              </a:rPr>
              <a:t>按钮。系数进入下面方框</a:t>
            </a:r>
            <a:r>
              <a:rPr lang="en-US" altLang="zh-CN" sz="1600" b="1" dirty="0">
                <a:solidFill>
                  <a:srgbClr val="0000FF"/>
                </a:solidFill>
              </a:rPr>
              <a:t>..</a:t>
            </a:r>
            <a:r>
              <a:rPr lang="zh-CN" altLang="en-US" sz="1600" b="1" dirty="0">
                <a:solidFill>
                  <a:srgbClr val="0000FF"/>
                </a:solidFill>
              </a:rPr>
              <a:t>依次输入各组均值的系数。</a:t>
            </a:r>
          </a:p>
          <a:p>
            <a:pPr>
              <a:buFontTx/>
              <a:buBlip>
                <a:blip r:embed="rId3"/>
              </a:buBlip>
            </a:pPr>
            <a:r>
              <a:rPr lang="zh-CN" altLang="en-US" sz="1600" b="1" dirty="0">
                <a:solidFill>
                  <a:srgbClr val="0000FF"/>
                </a:solidFill>
              </a:rPr>
              <a:t>如果多项式中只包括第一与第四组的均值的系数</a:t>
            </a:r>
            <a:r>
              <a:rPr lang="en-US" altLang="zh-CN" sz="1600" b="1" dirty="0">
                <a:solidFill>
                  <a:srgbClr val="0000FF"/>
                </a:solidFill>
              </a:rPr>
              <a:t>,</a:t>
            </a:r>
            <a:r>
              <a:rPr lang="zh-CN" altLang="en-US" sz="1600" b="1" dirty="0">
                <a:solidFill>
                  <a:srgbClr val="0000FF"/>
                </a:solidFill>
              </a:rPr>
              <a:t>必须把第二、第三个系数输入为</a:t>
            </a:r>
            <a:r>
              <a:rPr lang="en-US" altLang="zh-CN" sz="1600" b="1" dirty="0">
                <a:solidFill>
                  <a:srgbClr val="0000FF"/>
                </a:solidFill>
              </a:rPr>
              <a:t>0</a:t>
            </a:r>
            <a:r>
              <a:rPr lang="zh-CN" altLang="en-US" sz="1600" b="1" dirty="0">
                <a:solidFill>
                  <a:srgbClr val="0000FF"/>
                </a:solidFill>
              </a:rPr>
              <a:t>。</a:t>
            </a:r>
          </a:p>
          <a:p>
            <a:pPr>
              <a:buFontTx/>
              <a:buBlip>
                <a:blip r:embed="rId3"/>
              </a:buBlip>
            </a:pPr>
            <a:r>
              <a:rPr lang="zh-CN" altLang="en-US" sz="1600" b="1" dirty="0">
                <a:solidFill>
                  <a:srgbClr val="0000FF"/>
                </a:solidFill>
              </a:rPr>
              <a:t>如果只包括第一与第二组的均值</a:t>
            </a:r>
            <a:r>
              <a:rPr lang="en-US" altLang="zh-CN" sz="1600" b="1" dirty="0">
                <a:solidFill>
                  <a:srgbClr val="0000FF"/>
                </a:solidFill>
              </a:rPr>
              <a:t>,</a:t>
            </a:r>
            <a:r>
              <a:rPr lang="zh-CN" altLang="en-US" sz="1600" b="1" dirty="0">
                <a:solidFill>
                  <a:srgbClr val="0000FF"/>
                </a:solidFill>
              </a:rPr>
              <a:t>则第三、第四个可不输入。</a:t>
            </a:r>
          </a:p>
          <a:p>
            <a:pPr>
              <a:buFontTx/>
              <a:buBlip>
                <a:blip r:embed="rId3"/>
              </a:buBlip>
            </a:pPr>
            <a:r>
              <a:rPr lang="zh-CN" altLang="en-US" sz="1600" b="1" dirty="0">
                <a:solidFill>
                  <a:srgbClr val="0000FF"/>
                </a:solidFill>
              </a:rPr>
              <a:t>可同时建多个多项式，输入一组后按</a:t>
            </a:r>
            <a:r>
              <a:rPr lang="en-US" altLang="zh-CN" sz="1600" b="1" dirty="0">
                <a:solidFill>
                  <a:srgbClr val="0000FF"/>
                </a:solidFill>
              </a:rPr>
              <a:t>Next</a:t>
            </a:r>
            <a:r>
              <a:rPr lang="zh-CN" altLang="en-US" sz="1600" b="1" dirty="0">
                <a:solidFill>
                  <a:srgbClr val="0000FF"/>
                </a:solidFill>
              </a:rPr>
              <a:t>按钮；如果要修改则按</a:t>
            </a:r>
            <a:r>
              <a:rPr lang="en-US" altLang="zh-CN" sz="1600" b="1" dirty="0">
                <a:solidFill>
                  <a:srgbClr val="0000FF"/>
                </a:solidFill>
              </a:rPr>
              <a:t>Previous</a:t>
            </a:r>
            <a:r>
              <a:rPr lang="zh-CN" altLang="en-US" sz="1600" b="1" dirty="0">
                <a:solidFill>
                  <a:srgbClr val="0000FF"/>
                </a:solidFill>
              </a:rPr>
              <a:t>按钮，修改后按</a:t>
            </a:r>
            <a:r>
              <a:rPr lang="en-US" altLang="zh-CN" sz="1600" b="1" dirty="0">
                <a:solidFill>
                  <a:srgbClr val="0000FF"/>
                </a:solidFill>
              </a:rPr>
              <a:t>Change</a:t>
            </a:r>
            <a:r>
              <a:rPr lang="zh-CN" altLang="en-US" sz="1600" b="1" dirty="0">
                <a:solidFill>
                  <a:srgbClr val="0000FF"/>
                </a:solidFill>
              </a:rPr>
              <a:t>按钮，删除按</a:t>
            </a:r>
            <a:r>
              <a:rPr lang="en-US" altLang="zh-CN" sz="1600" b="1" dirty="0">
                <a:solidFill>
                  <a:srgbClr val="0000FF"/>
                </a:solidFill>
              </a:rPr>
              <a:t>Remove</a:t>
            </a:r>
            <a:r>
              <a:rPr lang="zh-CN" altLang="en-US" sz="1600" b="1" dirty="0">
                <a:solidFill>
                  <a:srgbClr val="0000FF"/>
                </a:solidFill>
              </a:rPr>
              <a:t>按钮。</a:t>
            </a:r>
          </a:p>
        </p:txBody>
      </p:sp>
      <p:sp>
        <p:nvSpPr>
          <p:cNvPr id="60422" name="Rectangle 6"/>
          <p:cNvSpPr>
            <a:spLocks noChangeArrowheads="1"/>
          </p:cNvSpPr>
          <p:nvPr/>
        </p:nvSpPr>
        <p:spPr bwMode="auto">
          <a:xfrm>
            <a:off x="609600" y="2514600"/>
            <a:ext cx="1295400" cy="609600"/>
          </a:xfrm>
          <a:prstGeom prst="rect">
            <a:avLst/>
          </a:prstGeom>
          <a:solidFill>
            <a:srgbClr val="FFCCFF"/>
          </a:solidFill>
          <a:ln w="28575">
            <a:solidFill>
              <a:schemeClr val="accent2"/>
            </a:solidFill>
            <a:miter lim="800000"/>
            <a:headEnd/>
            <a:tailEnd/>
          </a:ln>
          <a:effectLst/>
        </p:spPr>
        <p:txBody>
          <a:bodyPr>
            <a:spAutoFit/>
          </a:bodyPr>
          <a:lstStyle/>
          <a:p>
            <a:r>
              <a:rPr lang="zh-CN" altLang="en-US" sz="1600" b="1">
                <a:solidFill>
                  <a:srgbClr val="009900"/>
                </a:solidFill>
              </a:rPr>
              <a:t>显示每组系数的总和。</a:t>
            </a:r>
          </a:p>
        </p:txBody>
      </p:sp>
      <p:sp>
        <p:nvSpPr>
          <p:cNvPr id="60423" name="Line 7"/>
          <p:cNvSpPr>
            <a:spLocks noChangeShapeType="1"/>
          </p:cNvSpPr>
          <p:nvPr/>
        </p:nvSpPr>
        <p:spPr bwMode="auto">
          <a:xfrm flipV="1">
            <a:off x="3276600" y="1981200"/>
            <a:ext cx="0" cy="1752600"/>
          </a:xfrm>
          <a:prstGeom prst="line">
            <a:avLst/>
          </a:prstGeom>
          <a:noFill/>
          <a:ln w="28575">
            <a:solidFill>
              <a:srgbClr val="FF0000"/>
            </a:solidFill>
            <a:round/>
            <a:headEnd/>
            <a:tailEnd type="triangle" w="med" len="med"/>
          </a:ln>
          <a:effectLst/>
        </p:spPr>
        <p:txBody>
          <a:bodyPr/>
          <a:lstStyle/>
          <a:p>
            <a:endParaRPr lang="zh-CN" altLang="en-US"/>
          </a:p>
        </p:txBody>
      </p:sp>
      <p:sp>
        <p:nvSpPr>
          <p:cNvPr id="60424" name="Line 8"/>
          <p:cNvSpPr>
            <a:spLocks noChangeShapeType="1"/>
          </p:cNvSpPr>
          <p:nvPr/>
        </p:nvSpPr>
        <p:spPr bwMode="auto">
          <a:xfrm flipV="1">
            <a:off x="2895600" y="1981200"/>
            <a:ext cx="304800" cy="152400"/>
          </a:xfrm>
          <a:prstGeom prst="line">
            <a:avLst/>
          </a:prstGeom>
          <a:noFill/>
          <a:ln w="28575">
            <a:solidFill>
              <a:srgbClr val="FF0000"/>
            </a:solidFill>
            <a:round/>
            <a:headEnd/>
            <a:tailEnd type="triangle" w="med" len="med"/>
          </a:ln>
          <a:effectLst/>
        </p:spPr>
        <p:txBody>
          <a:bodyPr/>
          <a:lstStyle/>
          <a:p>
            <a:endParaRPr lang="zh-CN" altLang="en-US"/>
          </a:p>
        </p:txBody>
      </p:sp>
      <p:sp>
        <p:nvSpPr>
          <p:cNvPr id="60425" name="Line 9"/>
          <p:cNvSpPr>
            <a:spLocks noChangeShapeType="1"/>
          </p:cNvSpPr>
          <p:nvPr/>
        </p:nvSpPr>
        <p:spPr bwMode="auto">
          <a:xfrm>
            <a:off x="3505200" y="1981200"/>
            <a:ext cx="0" cy="304800"/>
          </a:xfrm>
          <a:prstGeom prst="line">
            <a:avLst/>
          </a:prstGeom>
          <a:noFill/>
          <a:ln w="28575">
            <a:solidFill>
              <a:srgbClr val="FF0000"/>
            </a:solidFill>
            <a:round/>
            <a:headEnd/>
            <a:tailEnd type="triangle" w="med" len="med"/>
          </a:ln>
          <a:effectLst/>
        </p:spPr>
        <p:txBody>
          <a:bodyPr/>
          <a:lstStyle/>
          <a:p>
            <a:endParaRPr lang="zh-CN" altLang="en-US"/>
          </a:p>
        </p:txBody>
      </p:sp>
      <p:sp>
        <p:nvSpPr>
          <p:cNvPr id="60430" name="Line 14"/>
          <p:cNvSpPr>
            <a:spLocks noChangeShapeType="1"/>
          </p:cNvSpPr>
          <p:nvPr/>
        </p:nvSpPr>
        <p:spPr bwMode="auto">
          <a:xfrm>
            <a:off x="1905000" y="3048000"/>
            <a:ext cx="304800" cy="0"/>
          </a:xfrm>
          <a:prstGeom prst="line">
            <a:avLst/>
          </a:prstGeom>
          <a:noFill/>
          <a:ln w="38100">
            <a:solidFill>
              <a:schemeClr val="accent2"/>
            </a:solidFill>
            <a:round/>
            <a:headEnd/>
            <a:tailEnd type="triangle" w="med" len="med"/>
          </a:ln>
          <a:effectLst/>
        </p:spPr>
        <p:txBody>
          <a:bodyPr/>
          <a:lstStyle/>
          <a:p>
            <a:endParaRPr lang="zh-CN" altLang="en-US"/>
          </a:p>
        </p:txBody>
      </p:sp>
      <p:sp>
        <p:nvSpPr>
          <p:cNvPr id="60431" name="Line 15"/>
          <p:cNvSpPr>
            <a:spLocks noChangeShapeType="1"/>
          </p:cNvSpPr>
          <p:nvPr/>
        </p:nvSpPr>
        <p:spPr bwMode="auto">
          <a:xfrm flipH="1" flipV="1">
            <a:off x="5072066" y="1071546"/>
            <a:ext cx="1328734" cy="71454"/>
          </a:xfrm>
          <a:prstGeom prst="line">
            <a:avLst/>
          </a:prstGeom>
          <a:noFill/>
          <a:ln w="28575">
            <a:solidFill>
              <a:srgbClr val="FF0000"/>
            </a:solidFill>
            <a:round/>
            <a:headEnd/>
            <a:tailEnd type="triangle" w="med" len="med"/>
          </a:ln>
          <a:effectLst/>
        </p:spPr>
        <p:txBody>
          <a:bodyPr/>
          <a:lstStyle/>
          <a:p>
            <a:endParaRPr lang="zh-CN" alt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2643174" y="914400"/>
            <a:ext cx="4824426" cy="3371856"/>
          </a:xfrm>
          <a:prstGeom prst="rect">
            <a:avLst/>
          </a:prstGeom>
          <a:noFill/>
          <a:ln w="9525">
            <a:noFill/>
            <a:miter lim="800000"/>
            <a:headEnd/>
            <a:tailEnd/>
          </a:ln>
          <a:effectLst/>
        </p:spPr>
      </p:pic>
      <p:sp>
        <p:nvSpPr>
          <p:cNvPr id="62467" name="Rectangle 3"/>
          <p:cNvSpPr>
            <a:spLocks noChangeArrowheads="1"/>
          </p:cNvSpPr>
          <p:nvPr/>
        </p:nvSpPr>
        <p:spPr bwMode="auto">
          <a:xfrm>
            <a:off x="3643306" y="5917188"/>
            <a:ext cx="1687385" cy="369332"/>
          </a:xfrm>
          <a:prstGeom prst="rect">
            <a:avLst/>
          </a:prstGeom>
          <a:noFill/>
          <a:ln w="9525">
            <a:noFill/>
            <a:miter lim="800000"/>
            <a:headEnd/>
            <a:tailEnd/>
          </a:ln>
          <a:effectLst/>
        </p:spPr>
        <p:txBody>
          <a:bodyPr wrap="none">
            <a:spAutoFit/>
          </a:bodyPr>
          <a:lstStyle/>
          <a:p>
            <a:r>
              <a:rPr lang="en-US" altLang="zh-CN" b="1" dirty="0" smtClean="0">
                <a:solidFill>
                  <a:srgbClr val="FF9900"/>
                </a:solidFill>
              </a:rPr>
              <a:t>Options</a:t>
            </a:r>
            <a:r>
              <a:rPr lang="zh-CN" altLang="en-US" b="1" dirty="0">
                <a:solidFill>
                  <a:srgbClr val="FF9900"/>
                </a:solidFill>
              </a:rPr>
              <a:t>对话框 </a:t>
            </a:r>
          </a:p>
        </p:txBody>
      </p:sp>
      <p:sp>
        <p:nvSpPr>
          <p:cNvPr id="62468" name="Rectangle 4"/>
          <p:cNvSpPr>
            <a:spLocks noChangeArrowheads="1"/>
          </p:cNvSpPr>
          <p:nvPr/>
        </p:nvSpPr>
        <p:spPr bwMode="auto">
          <a:xfrm>
            <a:off x="2786050" y="4351350"/>
            <a:ext cx="5443550" cy="1323439"/>
          </a:xfrm>
          <a:prstGeom prst="rect">
            <a:avLst/>
          </a:prstGeom>
          <a:solidFill>
            <a:srgbClr val="FFFFCC"/>
          </a:solidFill>
          <a:ln w="38100">
            <a:solidFill>
              <a:srgbClr val="FFCCFF"/>
            </a:solidFill>
            <a:miter lim="800000"/>
            <a:headEnd/>
            <a:tailEnd/>
          </a:ln>
          <a:effectLst/>
        </p:spPr>
        <p:txBody>
          <a:bodyPr wrap="square">
            <a:spAutoFit/>
          </a:bodyPr>
          <a:lstStyle/>
          <a:p>
            <a:r>
              <a:rPr lang="zh-CN" altLang="en-US" sz="2000" b="1"/>
              <a:t>选择缺失值的处置方式</a:t>
            </a:r>
            <a:r>
              <a:rPr lang="en-US" altLang="zh-CN" sz="2000" b="1"/>
              <a:t>:</a:t>
            </a:r>
          </a:p>
          <a:p>
            <a:pPr>
              <a:buFontTx/>
              <a:buBlip>
                <a:blip r:embed="rId3"/>
              </a:buBlip>
            </a:pPr>
            <a:r>
              <a:rPr lang="zh-CN" altLang="en-US" sz="2000" b="1"/>
              <a:t>在检验变量中含有缺失值的观测将不被计算</a:t>
            </a:r>
          </a:p>
          <a:p>
            <a:pPr>
              <a:buFontTx/>
              <a:buBlip>
                <a:blip r:embed="rId3"/>
              </a:buBlip>
            </a:pPr>
            <a:r>
              <a:rPr lang="zh-CN" altLang="en-US" sz="2000" b="1"/>
              <a:t>在任何一个变量中含有缺失值的观测都将不被计算</a:t>
            </a:r>
          </a:p>
        </p:txBody>
      </p:sp>
      <p:sp>
        <p:nvSpPr>
          <p:cNvPr id="62469" name="Rectangle 5"/>
          <p:cNvSpPr>
            <a:spLocks noChangeArrowheads="1"/>
          </p:cNvSpPr>
          <p:nvPr/>
        </p:nvSpPr>
        <p:spPr bwMode="auto">
          <a:xfrm>
            <a:off x="428596" y="4143380"/>
            <a:ext cx="1738298" cy="1015663"/>
          </a:xfrm>
          <a:prstGeom prst="rect">
            <a:avLst/>
          </a:prstGeom>
          <a:solidFill>
            <a:srgbClr val="CCECFF"/>
          </a:solidFill>
          <a:ln w="28575">
            <a:solidFill>
              <a:schemeClr val="accent1"/>
            </a:solidFill>
            <a:miter lim="800000"/>
            <a:headEnd/>
            <a:tailEnd/>
          </a:ln>
          <a:effectLst/>
        </p:spPr>
        <p:txBody>
          <a:bodyPr wrap="square">
            <a:spAutoFit/>
          </a:bodyPr>
          <a:lstStyle/>
          <a:p>
            <a:pPr>
              <a:buFontTx/>
              <a:buBlip>
                <a:blip r:embed="rId3"/>
              </a:buBlip>
            </a:pPr>
            <a:r>
              <a:rPr lang="zh-CN" altLang="en-US" sz="2000" b="1" dirty="0" smtClean="0">
                <a:solidFill>
                  <a:srgbClr val="FF0000"/>
                </a:solidFill>
              </a:rPr>
              <a:t>用</a:t>
            </a:r>
            <a:r>
              <a:rPr lang="en-US" altLang="zh-CN" sz="2000" b="1" dirty="0" err="1">
                <a:solidFill>
                  <a:srgbClr val="FF0000"/>
                </a:solidFill>
              </a:rPr>
              <a:t>Levene</a:t>
            </a:r>
            <a:r>
              <a:rPr lang="zh-CN" altLang="en-US" sz="2000" b="1" dirty="0">
                <a:solidFill>
                  <a:srgbClr val="FF0000"/>
                </a:solidFill>
              </a:rPr>
              <a:t>检验进行方差一致性检验</a:t>
            </a:r>
          </a:p>
        </p:txBody>
      </p:sp>
      <p:sp>
        <p:nvSpPr>
          <p:cNvPr id="62470" name="Rectangle 6"/>
          <p:cNvSpPr>
            <a:spLocks noChangeArrowheads="1"/>
          </p:cNvSpPr>
          <p:nvPr/>
        </p:nvSpPr>
        <p:spPr bwMode="auto">
          <a:xfrm>
            <a:off x="7696200" y="1143000"/>
            <a:ext cx="457200" cy="2246769"/>
          </a:xfrm>
          <a:prstGeom prst="rect">
            <a:avLst/>
          </a:prstGeom>
          <a:solidFill>
            <a:srgbClr val="CCFF99"/>
          </a:solidFill>
          <a:ln w="28575">
            <a:solidFill>
              <a:srgbClr val="FF0000"/>
            </a:solidFill>
            <a:miter lim="800000"/>
            <a:headEnd/>
            <a:tailEnd/>
          </a:ln>
          <a:effectLst/>
        </p:spPr>
        <p:txBody>
          <a:bodyPr>
            <a:spAutoFit/>
          </a:bodyPr>
          <a:lstStyle/>
          <a:p>
            <a:r>
              <a:rPr lang="zh-CN" altLang="en-US" sz="2000" b="1">
                <a:solidFill>
                  <a:srgbClr val="009900"/>
                </a:solidFill>
              </a:rPr>
              <a:t>输出均数分布图</a:t>
            </a:r>
          </a:p>
        </p:txBody>
      </p:sp>
      <p:sp>
        <p:nvSpPr>
          <p:cNvPr id="62472" name="Line 8"/>
          <p:cNvSpPr>
            <a:spLocks noChangeShapeType="1"/>
          </p:cNvSpPr>
          <p:nvPr/>
        </p:nvSpPr>
        <p:spPr bwMode="auto">
          <a:xfrm flipV="1">
            <a:off x="2214546" y="2143116"/>
            <a:ext cx="785818" cy="2571768"/>
          </a:xfrm>
          <a:prstGeom prst="line">
            <a:avLst/>
          </a:prstGeom>
          <a:noFill/>
          <a:ln w="38100">
            <a:solidFill>
              <a:srgbClr val="009900"/>
            </a:solidFill>
            <a:round/>
            <a:headEnd/>
            <a:tailEnd type="triangle" w="med" len="med"/>
          </a:ln>
          <a:effectLst/>
        </p:spPr>
        <p:txBody>
          <a:bodyPr/>
          <a:lstStyle/>
          <a:p>
            <a:endParaRPr lang="zh-CN" altLang="en-US"/>
          </a:p>
        </p:txBody>
      </p:sp>
      <p:sp>
        <p:nvSpPr>
          <p:cNvPr id="62473" name="Line 9"/>
          <p:cNvSpPr>
            <a:spLocks noChangeShapeType="1"/>
          </p:cNvSpPr>
          <p:nvPr/>
        </p:nvSpPr>
        <p:spPr bwMode="auto">
          <a:xfrm flipH="1" flipV="1">
            <a:off x="3428992" y="3357562"/>
            <a:ext cx="0" cy="1371600"/>
          </a:xfrm>
          <a:prstGeom prst="line">
            <a:avLst/>
          </a:prstGeom>
          <a:noFill/>
          <a:ln w="38100">
            <a:solidFill>
              <a:srgbClr val="FF0000"/>
            </a:solidFill>
            <a:round/>
            <a:headEnd/>
            <a:tailEnd type="triangle" w="med" len="med"/>
          </a:ln>
          <a:effectLst/>
        </p:spPr>
        <p:txBody>
          <a:bodyPr/>
          <a:lstStyle/>
          <a:p>
            <a:endParaRPr lang="zh-CN" altLang="en-US"/>
          </a:p>
        </p:txBody>
      </p:sp>
      <p:sp>
        <p:nvSpPr>
          <p:cNvPr id="62474" name="Line 10"/>
          <p:cNvSpPr>
            <a:spLocks noChangeShapeType="1"/>
          </p:cNvSpPr>
          <p:nvPr/>
        </p:nvSpPr>
        <p:spPr bwMode="auto">
          <a:xfrm flipH="1" flipV="1">
            <a:off x="4786313" y="3786190"/>
            <a:ext cx="45719" cy="1357322"/>
          </a:xfrm>
          <a:prstGeom prst="line">
            <a:avLst/>
          </a:prstGeom>
          <a:noFill/>
          <a:ln w="38100">
            <a:solidFill>
              <a:srgbClr val="FF0000"/>
            </a:solidFill>
            <a:round/>
            <a:headEnd/>
            <a:tailEnd type="triangle" w="med" len="med"/>
          </a:ln>
          <a:effectLst/>
        </p:spPr>
        <p:txBody>
          <a:bodyPr/>
          <a:lstStyle/>
          <a:p>
            <a:endParaRPr lang="zh-CN" altLang="en-US"/>
          </a:p>
        </p:txBody>
      </p:sp>
      <p:sp>
        <p:nvSpPr>
          <p:cNvPr id="62475" name="Line 11"/>
          <p:cNvSpPr>
            <a:spLocks noChangeShapeType="1"/>
          </p:cNvSpPr>
          <p:nvPr/>
        </p:nvSpPr>
        <p:spPr bwMode="auto">
          <a:xfrm flipH="1">
            <a:off x="4214810" y="2714619"/>
            <a:ext cx="3481390" cy="45719"/>
          </a:xfrm>
          <a:prstGeom prst="line">
            <a:avLst/>
          </a:prstGeom>
          <a:noFill/>
          <a:ln w="38100">
            <a:solidFill>
              <a:srgbClr val="FF0000"/>
            </a:solidFill>
            <a:round/>
            <a:headEnd/>
            <a:tailEnd type="triangle" w="med" len="med"/>
          </a:ln>
          <a:effectLst/>
        </p:spPr>
        <p:txBody>
          <a:bodyPr/>
          <a:lstStyle/>
          <a:p>
            <a:endParaRPr lang="zh-CN" alt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lang="zh-CN" altLang="en-US"/>
          </a:p>
        </p:txBody>
      </p:sp>
      <p:sp>
        <p:nvSpPr>
          <p:cNvPr id="2" name="日期占位符 1"/>
          <p:cNvSpPr>
            <a:spLocks noGrp="1"/>
          </p:cNvSpPr>
          <p:nvPr>
            <p:ph type="dt" sz="half" idx="10"/>
          </p:nvPr>
        </p:nvSpPr>
        <p:spPr/>
        <p:txBody>
          <a:bodyPr/>
          <a:lstStyle/>
          <a:p>
            <a:fld id="{2B388EA6-E080-4D12-9F05-54F083515843}" type="datetime1">
              <a:rPr lang="zh-CN" altLang="en-US" smtClean="0"/>
              <a:pPr/>
              <a:t>2017/8/10</a:t>
            </a:fld>
            <a:endParaRPr lang="zh-CN" altLang="en-US"/>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105</a:t>
            </a:fld>
            <a:endParaRPr lang="zh-CN" altLang="en-US"/>
          </a:p>
        </p:txBody>
      </p:sp>
      <p:pic>
        <p:nvPicPr>
          <p:cNvPr id="206850" name="Picture 2"/>
          <p:cNvPicPr>
            <a:picLocks noGrp="1" noChangeAspect="1" noChangeArrowheads="1"/>
          </p:cNvPicPr>
          <p:nvPr>
            <p:ph idx="1"/>
          </p:nvPr>
        </p:nvPicPr>
        <p:blipFill>
          <a:blip r:embed="rId2" cstate="print"/>
          <a:srcRect l="23179" t="46720" r="25954" b="29604"/>
          <a:stretch>
            <a:fillRect/>
          </a:stretch>
        </p:blipFill>
        <p:spPr bwMode="auto">
          <a:xfrm>
            <a:off x="642942" y="1357298"/>
            <a:ext cx="8429652" cy="2643206"/>
          </a:xfrm>
          <a:prstGeom prst="rect">
            <a:avLst/>
          </a:prstGeom>
          <a:noFill/>
          <a:ln w="9525">
            <a:noFill/>
            <a:miter lim="800000"/>
            <a:headEnd/>
            <a:tailEnd/>
          </a:ln>
          <a:effectLst/>
        </p:spPr>
      </p:pic>
      <p:sp>
        <p:nvSpPr>
          <p:cNvPr id="7" name="TextBox 6"/>
          <p:cNvSpPr txBox="1"/>
          <p:nvPr/>
        </p:nvSpPr>
        <p:spPr>
          <a:xfrm>
            <a:off x="642910" y="4500570"/>
            <a:ext cx="8001056" cy="1200329"/>
          </a:xfrm>
          <a:prstGeom prst="rect">
            <a:avLst/>
          </a:prstGeom>
          <a:noFill/>
        </p:spPr>
        <p:txBody>
          <a:bodyPr wrap="square" rtlCol="0">
            <a:spAutoFit/>
          </a:bodyPr>
          <a:lstStyle/>
          <a:p>
            <a:r>
              <a:rPr lang="zh-CN" altLang="en-US" sz="2400" dirty="0" smtClean="0">
                <a:solidFill>
                  <a:srgbClr val="0000FF"/>
                </a:solidFill>
              </a:rPr>
              <a:t>第一列：方差来源；第二列：离差平方和；第三列：自由度；第四列：均方；第五列：</a:t>
            </a:r>
            <a:r>
              <a:rPr lang="en-US" altLang="zh-CN" sz="2400" dirty="0" smtClean="0">
                <a:solidFill>
                  <a:srgbClr val="0000FF"/>
                </a:solidFill>
              </a:rPr>
              <a:t>F</a:t>
            </a:r>
            <a:r>
              <a:rPr lang="zh-CN" altLang="en-US" sz="2400" dirty="0" smtClean="0">
                <a:solidFill>
                  <a:srgbClr val="0000FF"/>
                </a:solidFill>
              </a:rPr>
              <a:t>值；第六列：显著值，是</a:t>
            </a:r>
            <a:r>
              <a:rPr lang="en-US" altLang="zh-CN" sz="2400" dirty="0" smtClean="0">
                <a:solidFill>
                  <a:srgbClr val="0000FF"/>
                </a:solidFill>
              </a:rPr>
              <a:t>F</a:t>
            </a:r>
            <a:r>
              <a:rPr lang="zh-CN" altLang="en-US" sz="2400" dirty="0" smtClean="0">
                <a:solidFill>
                  <a:srgbClr val="0000FF"/>
                </a:solidFill>
              </a:rPr>
              <a:t>统计量的</a:t>
            </a:r>
            <a:r>
              <a:rPr lang="en-US" altLang="zh-CN" sz="2400" dirty="0" smtClean="0">
                <a:solidFill>
                  <a:srgbClr val="0000FF"/>
                </a:solidFill>
              </a:rPr>
              <a:t>P</a:t>
            </a:r>
            <a:r>
              <a:rPr lang="zh-CN" altLang="en-US" sz="2400" dirty="0" smtClean="0">
                <a:solidFill>
                  <a:srgbClr val="0000FF"/>
                </a:solidFill>
              </a:rPr>
              <a:t>值。</a:t>
            </a:r>
            <a:endParaRPr lang="zh-CN" altLang="en-US" sz="2400"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nvPr>
        </p:nvSpPr>
        <p:spPr/>
        <p:txBody>
          <a:bodyPr/>
          <a:lstStyle/>
          <a:p>
            <a:r>
              <a:rPr lang="en-US" altLang="zh-CN" dirty="0" smtClean="0"/>
              <a:t>Thank you for Listening</a:t>
            </a:r>
            <a:endParaRPr lang="zh-CN" altLang="en-US" dirty="0"/>
          </a:p>
        </p:txBody>
      </p:sp>
      <p:sp>
        <p:nvSpPr>
          <p:cNvPr id="7" name="副标题 6"/>
          <p:cNvSpPr>
            <a:spLocks noGrp="1"/>
          </p:cNvSpPr>
          <p:nvPr>
            <p:ph type="subTitle" idx="1"/>
          </p:nvPr>
        </p:nvSpPr>
        <p:spPr/>
        <p:txBody>
          <a:bodyPr/>
          <a:lstStyle/>
          <a:p>
            <a:endParaRPr lang="zh-CN" altLang="en-US"/>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106</a:t>
            </a:fld>
            <a:endParaRPr lang="zh-CN"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10"/>
          </p:nvPr>
        </p:nvSpPr>
        <p:spPr/>
        <p:txBody>
          <a:bodyPr/>
          <a:lstStyle/>
          <a:p>
            <a:fld id="{8BE45035-8776-4C51-B238-E8D4D766651C}" type="datetime1">
              <a:rPr lang="zh-CN" altLang="en-US"/>
              <a:pPr/>
              <a:t>2017/8/10</a:t>
            </a:fld>
            <a:endParaRPr lang="en-US" altLang="zh-CN"/>
          </a:p>
        </p:txBody>
      </p:sp>
      <p:sp>
        <p:nvSpPr>
          <p:cNvPr id="6" name="灯片编号占位符 5"/>
          <p:cNvSpPr>
            <a:spLocks noGrp="1"/>
          </p:cNvSpPr>
          <p:nvPr>
            <p:ph type="sldNum" sz="quarter" idx="12"/>
          </p:nvPr>
        </p:nvSpPr>
        <p:spPr/>
        <p:txBody>
          <a:bodyPr/>
          <a:lstStyle/>
          <a:p>
            <a:fld id="{7EB001EE-AFBC-42C5-9BD5-C5EFFDF42D03}" type="slidenum">
              <a:rPr lang="en-US" altLang="zh-CN"/>
              <a:pPr/>
              <a:t>11</a:t>
            </a:fld>
            <a:endParaRPr lang="en-US" altLang="zh-CN"/>
          </a:p>
        </p:txBody>
      </p:sp>
      <p:sp>
        <p:nvSpPr>
          <p:cNvPr id="86018" name="Rectangle 2"/>
          <p:cNvSpPr>
            <a:spLocks noGrp="1" noChangeArrowheads="1"/>
          </p:cNvSpPr>
          <p:nvPr>
            <p:ph type="title"/>
          </p:nvPr>
        </p:nvSpPr>
        <p:spPr/>
        <p:txBody>
          <a:bodyPr/>
          <a:lstStyle/>
          <a:p>
            <a:r>
              <a:rPr lang="en-US" altLang="zh-CN" sz="3900">
                <a:ea typeface="楷体_GB2312" pitchFamily="49" charset="-122"/>
              </a:rPr>
              <a:t>3</a:t>
            </a:r>
            <a:r>
              <a:rPr lang="zh-CN" altLang="en-US" sz="3900">
                <a:ea typeface="楷体_GB2312" pitchFamily="49" charset="-122"/>
              </a:rPr>
              <a:t>、对话框</a:t>
            </a:r>
          </a:p>
        </p:txBody>
      </p:sp>
      <p:sp>
        <p:nvSpPr>
          <p:cNvPr id="86019" name="Rectangle 3"/>
          <p:cNvSpPr>
            <a:spLocks noGrp="1" noChangeArrowheads="1"/>
          </p:cNvSpPr>
          <p:nvPr>
            <p:ph type="body" idx="1"/>
          </p:nvPr>
        </p:nvSpPr>
        <p:spPr/>
        <p:txBody>
          <a:bodyPr/>
          <a:lstStyle/>
          <a:p>
            <a:pPr>
              <a:buFont typeface="Wingdings" pitchFamily="2" charset="2"/>
              <a:buNone/>
            </a:pPr>
            <a:endParaRPr lang="en-US" altLang="zh-CN" sz="3200">
              <a:ea typeface="楷体_GB2312" pitchFamily="49" charset="-122"/>
            </a:endParaRPr>
          </a:p>
          <a:p>
            <a:endParaRPr lang="en-US" altLang="zh-CN"/>
          </a:p>
        </p:txBody>
      </p:sp>
      <p:pic>
        <p:nvPicPr>
          <p:cNvPr id="86020" name="Picture 4"/>
          <p:cNvPicPr>
            <a:picLocks noChangeAspect="1" noChangeArrowheads="1"/>
          </p:cNvPicPr>
          <p:nvPr/>
        </p:nvPicPr>
        <p:blipFill>
          <a:blip r:embed="rId2">
            <a:extLst>
              <a:ext uri="{28A0092B-C50C-407E-A947-70E740481C1C}">
                <a14:useLocalDpi xmlns:a14="http://schemas.microsoft.com/office/drawing/2010/main" val="0"/>
              </a:ext>
            </a:extLst>
          </a:blip>
          <a:srcRect l="22688" t="19487" r="22681" b="23416"/>
          <a:stretch>
            <a:fillRect/>
          </a:stretch>
        </p:blipFill>
        <p:spPr bwMode="auto">
          <a:xfrm>
            <a:off x="611188" y="1700213"/>
            <a:ext cx="7921625"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4148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C9A5E5DF-EF65-44DB-8C4D-146F1AC28E06}" type="datetime1">
              <a:rPr lang="zh-CN" altLang="en-US"/>
              <a:pPr/>
              <a:t>2017/8/10</a:t>
            </a:fld>
            <a:endParaRPr lang="en-US" altLang="zh-CN"/>
          </a:p>
        </p:txBody>
      </p:sp>
      <p:sp>
        <p:nvSpPr>
          <p:cNvPr id="5" name="灯片编号占位符 5"/>
          <p:cNvSpPr>
            <a:spLocks noGrp="1"/>
          </p:cNvSpPr>
          <p:nvPr>
            <p:ph type="sldNum" sz="quarter" idx="12"/>
          </p:nvPr>
        </p:nvSpPr>
        <p:spPr/>
        <p:txBody>
          <a:bodyPr/>
          <a:lstStyle/>
          <a:p>
            <a:fld id="{06A65393-33C7-4EF8-BDC6-38C3E11E7B0E}" type="slidenum">
              <a:rPr lang="en-US" altLang="zh-CN"/>
              <a:pPr/>
              <a:t>12</a:t>
            </a:fld>
            <a:endParaRPr lang="en-US" altLang="zh-CN"/>
          </a:p>
        </p:txBody>
      </p:sp>
      <p:sp>
        <p:nvSpPr>
          <p:cNvPr id="87042" name="Rectangle 2"/>
          <p:cNvSpPr>
            <a:spLocks noGrp="1" noChangeArrowheads="1"/>
          </p:cNvSpPr>
          <p:nvPr>
            <p:ph type="title"/>
          </p:nvPr>
        </p:nvSpPr>
        <p:spPr/>
        <p:txBody>
          <a:bodyPr/>
          <a:lstStyle/>
          <a:p>
            <a:endParaRPr lang="zh-CN" altLang="zh-CN"/>
          </a:p>
        </p:txBody>
      </p:sp>
      <p:sp>
        <p:nvSpPr>
          <p:cNvPr id="87043" name="Rectangle 3"/>
          <p:cNvSpPr>
            <a:spLocks noGrp="1" noChangeArrowheads="1"/>
          </p:cNvSpPr>
          <p:nvPr>
            <p:ph type="body" idx="1"/>
          </p:nvPr>
        </p:nvSpPr>
        <p:spPr>
          <a:xfrm>
            <a:off x="566738" y="1700213"/>
            <a:ext cx="8001000" cy="4392612"/>
          </a:xfrm>
        </p:spPr>
        <p:txBody>
          <a:bodyPr>
            <a:normAutofit fontScale="85000" lnSpcReduction="10000"/>
          </a:bodyPr>
          <a:lstStyle/>
          <a:p>
            <a:r>
              <a:rPr lang="en-US" altLang="zh-CN" sz="2400">
                <a:latin typeface="Times New Roman" pitchFamily="18" charset="0"/>
              </a:rPr>
              <a:t>General</a:t>
            </a:r>
            <a:r>
              <a:rPr lang="en-US" altLang="zh-CN" sz="2400"/>
              <a:t>  </a:t>
            </a:r>
            <a:r>
              <a:rPr lang="zh-CN" altLang="en-US" sz="2400"/>
              <a:t>列出了常规选项</a:t>
            </a:r>
          </a:p>
          <a:p>
            <a:r>
              <a:rPr lang="en-US" altLang="zh-CN" sz="2400">
                <a:latin typeface="Times New Roman" pitchFamily="18" charset="0"/>
              </a:rPr>
              <a:t>Viewer </a:t>
            </a:r>
            <a:r>
              <a:rPr lang="en-US" altLang="zh-CN" sz="2400"/>
              <a:t> </a:t>
            </a:r>
            <a:r>
              <a:rPr lang="zh-CN" altLang="en-US" sz="2400"/>
              <a:t>提供</a:t>
            </a:r>
            <a:r>
              <a:rPr lang="en-US" altLang="zh-CN" sz="2400">
                <a:latin typeface="Times New Roman" pitchFamily="18" charset="0"/>
              </a:rPr>
              <a:t>Output</a:t>
            </a:r>
            <a:r>
              <a:rPr lang="zh-CN" altLang="en-US" sz="2400"/>
              <a:t>窗口显示时的信息、图标等选项</a:t>
            </a:r>
          </a:p>
          <a:p>
            <a:r>
              <a:rPr lang="en-US" altLang="zh-CN" sz="2400">
                <a:latin typeface="Times New Roman" pitchFamily="18" charset="0"/>
              </a:rPr>
              <a:t>Draft Viewer</a:t>
            </a:r>
            <a:r>
              <a:rPr lang="en-US" altLang="zh-CN" sz="2400"/>
              <a:t>  </a:t>
            </a:r>
            <a:r>
              <a:rPr lang="zh-CN" altLang="en-US" sz="2400"/>
              <a:t>草稿输出窗口的各种初始设置及功能选项</a:t>
            </a:r>
          </a:p>
          <a:p>
            <a:r>
              <a:rPr lang="en-US" altLang="zh-CN" sz="2400">
                <a:latin typeface="Times New Roman" pitchFamily="18" charset="0"/>
              </a:rPr>
              <a:t>Output Lables</a:t>
            </a:r>
            <a:r>
              <a:rPr lang="en-US" altLang="zh-CN" sz="2400"/>
              <a:t>  </a:t>
            </a:r>
            <a:r>
              <a:rPr lang="zh-CN" altLang="en-US" sz="2400"/>
              <a:t>提供了输出中标签的设置选项</a:t>
            </a:r>
          </a:p>
          <a:p>
            <a:r>
              <a:rPr lang="en-US" altLang="zh-CN" sz="2400">
                <a:latin typeface="Times New Roman" pitchFamily="18" charset="0"/>
              </a:rPr>
              <a:t>Charts </a:t>
            </a:r>
            <a:r>
              <a:rPr lang="en-US" altLang="zh-CN" sz="2400"/>
              <a:t> </a:t>
            </a:r>
            <a:r>
              <a:rPr lang="zh-CN" altLang="en-US" sz="2400"/>
              <a:t>用于设置图形输出格式</a:t>
            </a:r>
          </a:p>
          <a:p>
            <a:r>
              <a:rPr lang="en-US" altLang="zh-CN" sz="2400">
                <a:latin typeface="Times New Roman" pitchFamily="18" charset="0"/>
              </a:rPr>
              <a:t>Interactive</a:t>
            </a:r>
            <a:r>
              <a:rPr lang="en-US" altLang="zh-CN" sz="2400"/>
              <a:t>  </a:t>
            </a:r>
            <a:r>
              <a:rPr lang="zh-CN" altLang="en-US" sz="2400"/>
              <a:t>用于设置交互式的图形</a:t>
            </a:r>
          </a:p>
          <a:p>
            <a:r>
              <a:rPr lang="en-US" altLang="zh-CN" sz="2400">
                <a:latin typeface="Times New Roman" pitchFamily="18" charset="0"/>
              </a:rPr>
              <a:t>Pivot Table</a:t>
            </a:r>
            <a:r>
              <a:rPr lang="en-US" altLang="zh-CN" sz="2400"/>
              <a:t>  </a:t>
            </a:r>
            <a:r>
              <a:rPr lang="zh-CN" altLang="en-US" sz="2400"/>
              <a:t>用于设置输出表格的格式</a:t>
            </a:r>
          </a:p>
          <a:p>
            <a:r>
              <a:rPr lang="en-US" altLang="zh-CN" sz="2400">
                <a:latin typeface="Times New Roman" pitchFamily="18" charset="0"/>
              </a:rPr>
              <a:t>Data </a:t>
            </a:r>
            <a:r>
              <a:rPr lang="en-US" altLang="zh-CN" sz="2400"/>
              <a:t> </a:t>
            </a:r>
            <a:r>
              <a:rPr lang="zh-CN" altLang="en-US" sz="2400"/>
              <a:t>用于设置有关数据的参数</a:t>
            </a:r>
          </a:p>
          <a:p>
            <a:r>
              <a:rPr lang="en-US" altLang="zh-CN" sz="2400">
                <a:latin typeface="Times New Roman" pitchFamily="18" charset="0"/>
              </a:rPr>
              <a:t>Currency</a:t>
            </a:r>
            <a:r>
              <a:rPr lang="en-US" altLang="zh-CN" sz="2400"/>
              <a:t>  </a:t>
            </a:r>
            <a:r>
              <a:rPr lang="zh-CN" altLang="en-US" sz="2400"/>
              <a:t>设置数值型变量的输出格式</a:t>
            </a:r>
          </a:p>
          <a:p>
            <a:r>
              <a:rPr lang="en-US" altLang="zh-CN" sz="2400">
                <a:latin typeface="Times New Roman" pitchFamily="18" charset="0"/>
              </a:rPr>
              <a:t>Scripts</a:t>
            </a:r>
            <a:r>
              <a:rPr lang="en-US" altLang="zh-CN" sz="2400"/>
              <a:t>  </a:t>
            </a:r>
            <a:r>
              <a:rPr lang="zh-CN" altLang="en-US" sz="2400"/>
              <a:t>设置启动</a:t>
            </a:r>
            <a:r>
              <a:rPr lang="en-US" altLang="zh-CN" sz="2400">
                <a:latin typeface="Times New Roman" pitchFamily="18" charset="0"/>
              </a:rPr>
              <a:t>SPSS</a:t>
            </a:r>
            <a:r>
              <a:rPr lang="zh-CN" altLang="en-US" sz="2400"/>
              <a:t>用到的脚本程序文件</a:t>
            </a:r>
          </a:p>
        </p:txBody>
      </p:sp>
    </p:spTree>
    <p:extLst>
      <p:ext uri="{BB962C8B-B14F-4D97-AF65-F5344CB8AC3E}">
        <p14:creationId xmlns:p14="http://schemas.microsoft.com/office/powerpoint/2010/main" val="2401492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6" name="文本占位符 5"/>
          <p:cNvSpPr>
            <a:spLocks noGrp="1"/>
          </p:cNvSpPr>
          <p:nvPr>
            <p:ph type="body" idx="1"/>
          </p:nvPr>
        </p:nvSpPr>
        <p:spPr/>
        <p:txBody>
          <a:bodyPr>
            <a:normAutofit fontScale="92500"/>
          </a:bodyPr>
          <a:lstStyle/>
          <a:p>
            <a:pPr lvl="0"/>
            <a:r>
              <a:rPr lang="zh-CN" altLang="en-US" dirty="0"/>
              <a:t>二</a:t>
            </a:r>
            <a:r>
              <a:rPr lang="zh-CN" altLang="en-US" dirty="0" smtClean="0"/>
              <a:t> 数据</a:t>
            </a:r>
            <a:r>
              <a:rPr lang="zh-CN" altLang="en-US" dirty="0"/>
              <a:t>的输入、编辑、整理与</a:t>
            </a:r>
            <a:r>
              <a:rPr lang="zh-CN" altLang="en-US" dirty="0" smtClean="0"/>
              <a:t>转换</a:t>
            </a:r>
            <a:endParaRPr lang="zh-CN" altLang="en-US"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13</a:t>
            </a:fld>
            <a:endParaRPr lang="zh-CN"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fontScale="90000"/>
          </a:bodyPr>
          <a:lstStyle/>
          <a:p>
            <a:r>
              <a:rPr lang="en-US" dirty="0"/>
              <a:t>2</a:t>
            </a:r>
            <a:r>
              <a:rPr lang="en-US" dirty="0" smtClean="0"/>
              <a:t>.1  </a:t>
            </a:r>
            <a:r>
              <a:rPr lang="zh-CN" altLang="en-US" dirty="0" smtClean="0"/>
              <a:t>定义变量</a:t>
            </a:r>
            <a:r>
              <a:rPr lang="en-US" altLang="zh-CN" dirty="0" smtClean="0"/>
              <a:t/>
            </a:r>
            <a:br>
              <a:rPr lang="en-US" altLang="zh-CN" dirty="0" smtClean="0"/>
            </a:br>
            <a:r>
              <a:rPr lang="zh-CN" altLang="en-US" sz="2400" dirty="0" smtClean="0"/>
              <a:t>（</a:t>
            </a:r>
            <a:r>
              <a:rPr lang="en-US" sz="2400" dirty="0" smtClean="0"/>
              <a:t>File-New-Data-Variable View</a:t>
            </a:r>
            <a:r>
              <a:rPr lang="zh-CN" altLang="en-US" sz="2400" dirty="0" smtClean="0"/>
              <a:t>）</a:t>
            </a:r>
            <a:endParaRPr lang="zh-CN" altLang="en-US" sz="2400" dirty="0"/>
          </a:p>
        </p:txBody>
      </p:sp>
      <p:sp>
        <p:nvSpPr>
          <p:cNvPr id="7" name="内容占位符 6"/>
          <p:cNvSpPr>
            <a:spLocks noGrp="1"/>
          </p:cNvSpPr>
          <p:nvPr>
            <p:ph idx="1"/>
          </p:nvPr>
        </p:nvSpPr>
        <p:spPr/>
        <p:txBody>
          <a:bodyPr/>
          <a:lstStyle/>
          <a:p>
            <a:endParaRPr lang="zh-CN" altLang="en-US" dirty="0"/>
          </a:p>
        </p:txBody>
      </p:sp>
      <p:sp>
        <p:nvSpPr>
          <p:cNvPr id="4" name="日期占位符 3"/>
          <p:cNvSpPr>
            <a:spLocks noGrp="1"/>
          </p:cNvSpPr>
          <p:nvPr>
            <p:ph type="dt" sz="half" idx="10"/>
          </p:nvPr>
        </p:nvSpPr>
        <p:spPr/>
        <p:txBody>
          <a:bodyPr/>
          <a:lstStyle/>
          <a:p>
            <a:fld id="{E18F2879-C981-40B8-8147-DFBE3BAADC7C}"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14</a:t>
            </a:fld>
            <a:endParaRPr lang="zh-CN" altLang="en-US"/>
          </a:p>
        </p:txBody>
      </p:sp>
      <p:sp>
        <p:nvSpPr>
          <p:cNvPr id="205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2049" name="Group 1"/>
          <p:cNvGrpSpPr>
            <a:grpSpLocks noChangeAspect="1"/>
          </p:cNvGrpSpPr>
          <p:nvPr/>
        </p:nvGrpSpPr>
        <p:grpSpPr bwMode="auto">
          <a:xfrm>
            <a:off x="285879" y="1071546"/>
            <a:ext cx="8572242" cy="5357850"/>
            <a:chOff x="2238" y="1811"/>
            <a:chExt cx="7448" cy="3654"/>
          </a:xfrm>
        </p:grpSpPr>
        <p:sp>
          <p:nvSpPr>
            <p:cNvPr id="2054" name="AutoShape 6"/>
            <p:cNvSpPr>
              <a:spLocks noChangeAspect="1" noChangeArrowheads="1" noTextEdit="1"/>
            </p:cNvSpPr>
            <p:nvPr/>
          </p:nvSpPr>
          <p:spPr bwMode="auto">
            <a:xfrm>
              <a:off x="2362" y="1811"/>
              <a:ext cx="7200" cy="3654"/>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2053" name="Picture 5"/>
            <p:cNvPicPr>
              <a:picLocks noChangeAspect="1" noChangeArrowheads="1"/>
            </p:cNvPicPr>
            <p:nvPr/>
          </p:nvPicPr>
          <p:blipFill>
            <a:blip r:embed="rId3" cstate="print"/>
            <a:srcRect/>
            <a:stretch>
              <a:fillRect/>
            </a:stretch>
          </p:blipFill>
          <p:spPr bwMode="auto">
            <a:xfrm>
              <a:off x="2362" y="2785"/>
              <a:ext cx="7200" cy="2680"/>
            </a:xfrm>
            <a:prstGeom prst="rect">
              <a:avLst/>
            </a:prstGeom>
            <a:noFill/>
          </p:spPr>
        </p:pic>
        <p:sp>
          <p:nvSpPr>
            <p:cNvPr id="2052" name="Rectangle 4"/>
            <p:cNvSpPr>
              <a:spLocks noChangeArrowheads="1"/>
            </p:cNvSpPr>
            <p:nvPr/>
          </p:nvSpPr>
          <p:spPr bwMode="auto">
            <a:xfrm>
              <a:off x="3194" y="3461"/>
              <a:ext cx="6176" cy="299"/>
            </a:xfrm>
            <a:prstGeom prst="rect">
              <a:avLst/>
            </a:prstGeom>
            <a:no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51" name="Text Box 3"/>
            <p:cNvSpPr txBox="1">
              <a:spLocks noChangeArrowheads="1"/>
            </p:cNvSpPr>
            <p:nvPr/>
          </p:nvSpPr>
          <p:spPr bwMode="auto">
            <a:xfrm>
              <a:off x="2238" y="2249"/>
              <a:ext cx="7448" cy="487"/>
            </a:xfrm>
            <a:prstGeom prst="rect">
              <a:avLst/>
            </a:prstGeom>
            <a:solidFill>
              <a:srgbClr val="FFFFFF"/>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20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变量名、类型、宽度、小数位、标签、值标签、缺失值、显示列宽度、对齐方式、测度水平</a:t>
              </a:r>
              <a:endParaRPr kumimoji="0" lang="zh-CN" sz="2000" b="0" i="0" u="none" strike="noStrike" cap="none" normalizeH="0" baseline="0" dirty="0" smtClean="0">
                <a:ln>
                  <a:noFill/>
                </a:ln>
                <a:solidFill>
                  <a:schemeClr val="tx1"/>
                </a:solidFill>
                <a:effectLst/>
                <a:latin typeface="Arial" pitchFamily="34" charset="0"/>
                <a:ea typeface="宋体" pitchFamily="2" charset="-122"/>
              </a:endParaRPr>
            </a:p>
          </p:txBody>
        </p:sp>
        <p:sp>
          <p:nvSpPr>
            <p:cNvPr id="2050" name="AutoShape 2"/>
            <p:cNvSpPr>
              <a:spLocks/>
            </p:cNvSpPr>
            <p:nvPr/>
          </p:nvSpPr>
          <p:spPr bwMode="auto">
            <a:xfrm>
              <a:off x="6086" y="4669"/>
              <a:ext cx="2855" cy="309"/>
            </a:xfrm>
            <a:prstGeom prst="borderCallout1">
              <a:avLst>
                <a:gd name="adj1" fmla="val -11782"/>
                <a:gd name="adj2" fmla="val 48859"/>
                <a:gd name="adj3" fmla="val -307456"/>
                <a:gd name="adj4" fmla="val 16457"/>
              </a:avLst>
            </a:prstGeom>
            <a:solidFill>
              <a:srgbClr val="FFFFFF"/>
            </a:solidFill>
            <a:ln w="28575">
              <a:solidFill>
                <a:srgbClr val="66FF66"/>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View-Value Labels </a:t>
              </a:r>
              <a:r>
                <a:rPr kumimoji="0" lang="zh-CN" altLang="en-US" sz="20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进行切换</a:t>
              </a:r>
              <a:endParaRPr kumimoji="0" lang="zh-CN" altLang="en-US" sz="2000" b="0" i="0" u="none" strike="noStrike" cap="none" normalizeH="0" baseline="0" dirty="0" smtClean="0">
                <a:ln>
                  <a:noFill/>
                </a:ln>
                <a:solidFill>
                  <a:schemeClr val="tx1"/>
                </a:solidFill>
                <a:effectLst/>
                <a:latin typeface="Arial" pitchFamily="34" charset="0"/>
                <a:ea typeface="宋体" pitchFamily="2" charset="-122"/>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2.1  </a:t>
            </a:r>
            <a:r>
              <a:rPr lang="zh-CN" altLang="en-US" dirty="0"/>
              <a:t>定义变量（续）</a:t>
            </a:r>
          </a:p>
        </p:txBody>
      </p:sp>
      <p:graphicFrame>
        <p:nvGraphicFramePr>
          <p:cNvPr id="6" name="内容占位符 5"/>
          <p:cNvGraphicFramePr>
            <a:graphicFrameLocks noGrp="1"/>
          </p:cNvGraphicFramePr>
          <p:nvPr>
            <p:ph idx="1"/>
            <p:extLst>
              <p:ext uri="{D42A27DB-BD31-4B8C-83A1-F6EECF244321}">
                <p14:modId xmlns:p14="http://schemas.microsoft.com/office/powerpoint/2010/main" val="500579326"/>
              </p:ext>
            </p:extLst>
          </p:nvPr>
        </p:nvGraphicFramePr>
        <p:xfrm>
          <a:off x="395536" y="1628801"/>
          <a:ext cx="8424935" cy="4320481"/>
        </p:xfrm>
        <a:graphic>
          <a:graphicData uri="http://schemas.openxmlformats.org/drawingml/2006/table">
            <a:tbl>
              <a:tblPr firstRow="1" firstCol="1" bandRow="1">
                <a:tableStyleId>{5C22544A-7EE6-4342-B048-85BDC9FD1C3A}</a:tableStyleId>
              </a:tblPr>
              <a:tblGrid>
                <a:gridCol w="8424935"/>
              </a:tblGrid>
              <a:tr h="435619">
                <a:tc>
                  <a:txBody>
                    <a:bodyPr/>
                    <a:lstStyle/>
                    <a:p>
                      <a:pPr algn="ctr">
                        <a:lnSpc>
                          <a:spcPts val="3000"/>
                        </a:lnSpc>
                        <a:spcAft>
                          <a:spcPts val="0"/>
                        </a:spcAft>
                      </a:pPr>
                      <a:r>
                        <a:rPr lang="zh-CN" sz="2000" b="0" kern="100">
                          <a:effectLst/>
                          <a:latin typeface="微软雅黑" pitchFamily="34" charset="-122"/>
                          <a:ea typeface="微软雅黑" pitchFamily="34" charset="-122"/>
                        </a:rPr>
                        <a:t>表 高龄老人社区卫生服务需求调查表（部分）</a:t>
                      </a:r>
                      <a:endParaRPr lang="zh-CN" sz="2000" b="0" kern="100">
                        <a:effectLst/>
                        <a:latin typeface="微软雅黑" pitchFamily="34" charset="-122"/>
                        <a:ea typeface="微软雅黑" pitchFamily="34" charset="-122"/>
                        <a:cs typeface="Times New Roman"/>
                      </a:endParaRPr>
                    </a:p>
                  </a:txBody>
                  <a:tcPr marL="68580" marR="68580" marT="0" marB="0"/>
                </a:tc>
              </a:tr>
              <a:tr h="435619">
                <a:tc>
                  <a:txBody>
                    <a:bodyPr/>
                    <a:lstStyle/>
                    <a:p>
                      <a:pPr algn="just">
                        <a:lnSpc>
                          <a:spcPts val="3000"/>
                        </a:lnSpc>
                        <a:spcAft>
                          <a:spcPts val="0"/>
                        </a:spcAft>
                      </a:pPr>
                      <a:r>
                        <a:rPr lang="en-US" sz="2000" b="0" kern="100">
                          <a:effectLst/>
                          <a:latin typeface="微软雅黑" pitchFamily="34" charset="-122"/>
                          <a:ea typeface="微软雅黑" pitchFamily="34" charset="-122"/>
                        </a:rPr>
                        <a:t>……</a:t>
                      </a:r>
                      <a:endParaRPr lang="zh-CN" sz="2000" b="0" kern="100">
                        <a:effectLst/>
                        <a:latin typeface="微软雅黑" pitchFamily="34" charset="-122"/>
                        <a:ea typeface="微软雅黑" pitchFamily="34" charset="-122"/>
                        <a:cs typeface="Times New Roman"/>
                      </a:endParaRPr>
                    </a:p>
                  </a:txBody>
                  <a:tcPr marL="68580" marR="68580" marT="0" marB="0"/>
                </a:tc>
              </a:tr>
              <a:tr h="871237">
                <a:tc>
                  <a:txBody>
                    <a:bodyPr/>
                    <a:lstStyle/>
                    <a:p>
                      <a:pPr algn="just">
                        <a:lnSpc>
                          <a:spcPts val="3000"/>
                        </a:lnSpc>
                        <a:spcAft>
                          <a:spcPts val="0"/>
                        </a:spcAft>
                      </a:pPr>
                      <a:r>
                        <a:rPr lang="en-US" sz="2000" b="0" kern="100">
                          <a:effectLst/>
                          <a:latin typeface="微软雅黑" pitchFamily="34" charset="-122"/>
                          <a:ea typeface="微软雅黑" pitchFamily="34" charset="-122"/>
                        </a:rPr>
                        <a:t>2. </a:t>
                      </a:r>
                      <a:r>
                        <a:rPr lang="zh-CN" sz="2000" b="0" kern="100">
                          <a:effectLst/>
                          <a:latin typeface="微软雅黑" pitchFamily="34" charset="-122"/>
                          <a:ea typeface="微软雅黑" pitchFamily="34" charset="-122"/>
                        </a:rPr>
                        <a:t>性别（</a:t>
                      </a:r>
                      <a:r>
                        <a:rPr lang="en-US" sz="2000" b="0" kern="100">
                          <a:effectLst/>
                          <a:latin typeface="微软雅黑" pitchFamily="34" charset="-122"/>
                          <a:ea typeface="微软雅黑" pitchFamily="34" charset="-122"/>
                        </a:rPr>
                        <a:t>sex</a:t>
                      </a:r>
                      <a:r>
                        <a:rPr lang="zh-CN" sz="2000" b="0" kern="100">
                          <a:effectLst/>
                          <a:latin typeface="微软雅黑" pitchFamily="34" charset="-122"/>
                          <a:ea typeface="微软雅黑" pitchFamily="34" charset="-122"/>
                        </a:rPr>
                        <a:t>）：</a:t>
                      </a:r>
                      <a:r>
                        <a:rPr lang="en-US" sz="2000" b="0" u="sng" kern="100">
                          <a:effectLst/>
                          <a:latin typeface="微软雅黑" pitchFamily="34" charset="-122"/>
                          <a:ea typeface="微软雅黑" pitchFamily="34" charset="-122"/>
                        </a:rPr>
                        <a:t>        </a:t>
                      </a:r>
                      <a:endParaRPr lang="zh-CN" sz="2000" b="0" kern="100">
                        <a:effectLst/>
                        <a:latin typeface="微软雅黑" pitchFamily="34" charset="-122"/>
                        <a:ea typeface="微软雅黑" pitchFamily="34" charset="-122"/>
                      </a:endParaRPr>
                    </a:p>
                    <a:p>
                      <a:pPr algn="just">
                        <a:lnSpc>
                          <a:spcPts val="3000"/>
                        </a:lnSpc>
                        <a:spcAft>
                          <a:spcPts val="0"/>
                        </a:spcAft>
                      </a:pPr>
                      <a:r>
                        <a:rPr lang="en-US" sz="2000" b="0" kern="100">
                          <a:effectLst/>
                          <a:latin typeface="微软雅黑" pitchFamily="34" charset="-122"/>
                          <a:ea typeface="微软雅黑" pitchFamily="34" charset="-122"/>
                        </a:rPr>
                        <a:t>1</a:t>
                      </a:r>
                      <a:r>
                        <a:rPr lang="zh-CN" sz="2000" b="0" kern="100">
                          <a:effectLst/>
                          <a:latin typeface="微软雅黑" pitchFamily="34" charset="-122"/>
                          <a:ea typeface="微软雅黑" pitchFamily="34" charset="-122"/>
                        </a:rPr>
                        <a:t>）男</a:t>
                      </a:r>
                      <a:r>
                        <a:rPr lang="en-US" sz="2000" b="0" kern="100">
                          <a:effectLst/>
                          <a:latin typeface="微软雅黑" pitchFamily="34" charset="-122"/>
                          <a:ea typeface="微软雅黑" pitchFamily="34" charset="-122"/>
                        </a:rPr>
                        <a:t>    2</a:t>
                      </a:r>
                      <a:r>
                        <a:rPr lang="zh-CN" sz="2000" b="0" kern="100">
                          <a:effectLst/>
                          <a:latin typeface="微软雅黑" pitchFamily="34" charset="-122"/>
                          <a:ea typeface="微软雅黑" pitchFamily="34" charset="-122"/>
                        </a:rPr>
                        <a:t>）女</a:t>
                      </a:r>
                      <a:endParaRPr lang="zh-CN" sz="2000" b="0" kern="100">
                        <a:effectLst/>
                        <a:latin typeface="微软雅黑" pitchFamily="34" charset="-122"/>
                        <a:ea typeface="微软雅黑" pitchFamily="34" charset="-122"/>
                        <a:cs typeface="Times New Roman"/>
                      </a:endParaRPr>
                    </a:p>
                  </a:txBody>
                  <a:tcPr marL="68580" marR="68580" marT="0" marB="0"/>
                </a:tc>
              </a:tr>
              <a:tr h="435619">
                <a:tc>
                  <a:txBody>
                    <a:bodyPr/>
                    <a:lstStyle/>
                    <a:p>
                      <a:pPr algn="just">
                        <a:lnSpc>
                          <a:spcPts val="3000"/>
                        </a:lnSpc>
                        <a:spcAft>
                          <a:spcPts val="0"/>
                        </a:spcAft>
                      </a:pPr>
                      <a:r>
                        <a:rPr lang="en-US" sz="2000" b="0" kern="100">
                          <a:effectLst/>
                          <a:latin typeface="微软雅黑" pitchFamily="34" charset="-122"/>
                          <a:ea typeface="微软雅黑" pitchFamily="34" charset="-122"/>
                        </a:rPr>
                        <a:t>……</a:t>
                      </a:r>
                      <a:endParaRPr lang="zh-CN" sz="2000" b="0" kern="100">
                        <a:effectLst/>
                        <a:latin typeface="微软雅黑" pitchFamily="34" charset="-122"/>
                        <a:ea typeface="微软雅黑" pitchFamily="34" charset="-122"/>
                        <a:cs typeface="Times New Roman"/>
                      </a:endParaRPr>
                    </a:p>
                  </a:txBody>
                  <a:tcPr marL="68580" marR="68580" marT="0" marB="0"/>
                </a:tc>
              </a:tr>
              <a:tr h="871237">
                <a:tc>
                  <a:txBody>
                    <a:bodyPr/>
                    <a:lstStyle/>
                    <a:p>
                      <a:pPr algn="just">
                        <a:lnSpc>
                          <a:spcPts val="3000"/>
                        </a:lnSpc>
                        <a:spcAft>
                          <a:spcPts val="0"/>
                        </a:spcAft>
                      </a:pPr>
                      <a:r>
                        <a:rPr lang="en-US" sz="2000" b="0" kern="100" dirty="0">
                          <a:effectLst/>
                          <a:latin typeface="微软雅黑" pitchFamily="34" charset="-122"/>
                          <a:ea typeface="微软雅黑" pitchFamily="34" charset="-122"/>
                        </a:rPr>
                        <a:t>23</a:t>
                      </a:r>
                      <a:r>
                        <a:rPr lang="zh-CN" sz="2000" b="0" kern="100" dirty="0">
                          <a:effectLst/>
                          <a:latin typeface="微软雅黑" pitchFamily="34" charset="-122"/>
                          <a:ea typeface="微软雅黑" pitchFamily="34" charset="-122"/>
                        </a:rPr>
                        <a:t>．您现在关心的事情是什么（</a:t>
                      </a:r>
                      <a:r>
                        <a:rPr lang="en-US" sz="2000" b="0" kern="100" dirty="0">
                          <a:effectLst/>
                          <a:latin typeface="微软雅黑" pitchFamily="34" charset="-122"/>
                          <a:ea typeface="微软雅黑" pitchFamily="34" charset="-122"/>
                        </a:rPr>
                        <a:t>care</a:t>
                      </a:r>
                      <a:r>
                        <a:rPr lang="zh-CN" sz="2000" b="0" kern="100" dirty="0">
                          <a:effectLst/>
                          <a:latin typeface="微软雅黑" pitchFamily="34" charset="-122"/>
                          <a:ea typeface="微软雅黑" pitchFamily="34" charset="-122"/>
                        </a:rPr>
                        <a:t>）：</a:t>
                      </a:r>
                      <a:r>
                        <a:rPr lang="en-US" sz="2000" b="0" u="sng" kern="100" dirty="0">
                          <a:effectLst/>
                          <a:latin typeface="微软雅黑" pitchFamily="34" charset="-122"/>
                          <a:ea typeface="微软雅黑" pitchFamily="34" charset="-122"/>
                        </a:rPr>
                        <a:t>        </a:t>
                      </a:r>
                      <a:r>
                        <a:rPr lang="en-US" sz="2000" b="0" kern="100" dirty="0">
                          <a:effectLst/>
                          <a:latin typeface="微软雅黑" pitchFamily="34" charset="-122"/>
                          <a:ea typeface="微软雅黑" pitchFamily="34" charset="-122"/>
                        </a:rPr>
                        <a:t> </a:t>
                      </a:r>
                      <a:r>
                        <a:rPr lang="zh-CN" sz="2000" b="0" kern="100" dirty="0">
                          <a:effectLst/>
                          <a:latin typeface="微软雅黑" pitchFamily="34" charset="-122"/>
                          <a:ea typeface="微软雅黑" pitchFamily="34" charset="-122"/>
                        </a:rPr>
                        <a:t>（多项选择）</a:t>
                      </a:r>
                    </a:p>
                    <a:p>
                      <a:pPr algn="just">
                        <a:lnSpc>
                          <a:spcPts val="3000"/>
                        </a:lnSpc>
                        <a:spcAft>
                          <a:spcPts val="0"/>
                        </a:spcAft>
                      </a:pPr>
                      <a:r>
                        <a:rPr lang="en-US" sz="2000" b="0" kern="100" dirty="0">
                          <a:effectLst/>
                          <a:latin typeface="微软雅黑" pitchFamily="34" charset="-122"/>
                          <a:ea typeface="微软雅黑" pitchFamily="34" charset="-122"/>
                        </a:rPr>
                        <a:t>1</a:t>
                      </a:r>
                      <a:r>
                        <a:rPr lang="zh-CN" sz="2000" b="0" kern="100" dirty="0">
                          <a:effectLst/>
                          <a:latin typeface="微软雅黑" pitchFamily="34" charset="-122"/>
                          <a:ea typeface="微软雅黑" pitchFamily="34" charset="-122"/>
                        </a:rPr>
                        <a:t>）安全</a:t>
                      </a:r>
                      <a:r>
                        <a:rPr lang="en-US" sz="2000" b="0" kern="100" dirty="0">
                          <a:effectLst/>
                          <a:latin typeface="微软雅黑" pitchFamily="34" charset="-122"/>
                          <a:ea typeface="微软雅黑" pitchFamily="34" charset="-122"/>
                        </a:rPr>
                        <a:t>  2</a:t>
                      </a:r>
                      <a:r>
                        <a:rPr lang="zh-CN" sz="2000" b="0" kern="100" dirty="0">
                          <a:effectLst/>
                          <a:latin typeface="微软雅黑" pitchFamily="34" charset="-122"/>
                          <a:ea typeface="微软雅黑" pitchFamily="34" charset="-122"/>
                        </a:rPr>
                        <a:t>）健康</a:t>
                      </a:r>
                      <a:r>
                        <a:rPr lang="en-US" sz="2000" b="0" kern="100" dirty="0">
                          <a:effectLst/>
                          <a:latin typeface="微软雅黑" pitchFamily="34" charset="-122"/>
                          <a:ea typeface="微软雅黑" pitchFamily="34" charset="-122"/>
                        </a:rPr>
                        <a:t>  3</a:t>
                      </a:r>
                      <a:r>
                        <a:rPr lang="zh-CN" sz="2000" b="0" kern="100" dirty="0">
                          <a:effectLst/>
                          <a:latin typeface="微软雅黑" pitchFamily="34" charset="-122"/>
                          <a:ea typeface="微软雅黑" pitchFamily="34" charset="-122"/>
                        </a:rPr>
                        <a:t>）家庭</a:t>
                      </a:r>
                      <a:r>
                        <a:rPr lang="en-US" sz="2000" b="0" kern="100" dirty="0">
                          <a:effectLst/>
                          <a:latin typeface="微软雅黑" pitchFamily="34" charset="-122"/>
                          <a:ea typeface="微软雅黑" pitchFamily="34" charset="-122"/>
                        </a:rPr>
                        <a:t>  4</a:t>
                      </a:r>
                      <a:r>
                        <a:rPr lang="zh-CN" sz="2000" b="0" kern="100" dirty="0">
                          <a:effectLst/>
                          <a:latin typeface="微软雅黑" pitchFamily="34" charset="-122"/>
                          <a:ea typeface="微软雅黑" pitchFamily="34" charset="-122"/>
                        </a:rPr>
                        <a:t>）经济</a:t>
                      </a:r>
                      <a:r>
                        <a:rPr lang="en-US" sz="2000" b="0" kern="100" dirty="0">
                          <a:effectLst/>
                          <a:latin typeface="微软雅黑" pitchFamily="34" charset="-122"/>
                          <a:ea typeface="微软雅黑" pitchFamily="34" charset="-122"/>
                        </a:rPr>
                        <a:t>  5</a:t>
                      </a:r>
                      <a:r>
                        <a:rPr lang="zh-CN" sz="2000" b="0" kern="100" dirty="0">
                          <a:effectLst/>
                          <a:latin typeface="微软雅黑" pitchFamily="34" charset="-122"/>
                          <a:ea typeface="微软雅黑" pitchFamily="34" charset="-122"/>
                        </a:rPr>
                        <a:t>）其他</a:t>
                      </a:r>
                      <a:endParaRPr lang="zh-CN" sz="2000" b="0" kern="100" dirty="0">
                        <a:effectLst/>
                        <a:latin typeface="微软雅黑" pitchFamily="34" charset="-122"/>
                        <a:ea typeface="微软雅黑" pitchFamily="34" charset="-122"/>
                        <a:cs typeface="Times New Roman"/>
                      </a:endParaRPr>
                    </a:p>
                  </a:txBody>
                  <a:tcPr marL="68580" marR="68580" marT="0" marB="0"/>
                </a:tc>
              </a:tr>
              <a:tr h="435619">
                <a:tc>
                  <a:txBody>
                    <a:bodyPr/>
                    <a:lstStyle/>
                    <a:p>
                      <a:pPr algn="just">
                        <a:lnSpc>
                          <a:spcPts val="3000"/>
                        </a:lnSpc>
                        <a:spcAft>
                          <a:spcPts val="0"/>
                        </a:spcAft>
                      </a:pPr>
                      <a:r>
                        <a:rPr lang="en-US" sz="2000" b="0" kern="100">
                          <a:effectLst/>
                          <a:latin typeface="微软雅黑" pitchFamily="34" charset="-122"/>
                          <a:ea typeface="微软雅黑" pitchFamily="34" charset="-122"/>
                        </a:rPr>
                        <a:t>……</a:t>
                      </a:r>
                      <a:endParaRPr lang="zh-CN" sz="2000" b="0" kern="100">
                        <a:effectLst/>
                        <a:latin typeface="微软雅黑" pitchFamily="34" charset="-122"/>
                        <a:ea typeface="微软雅黑" pitchFamily="34" charset="-122"/>
                        <a:cs typeface="Times New Roman"/>
                      </a:endParaRPr>
                    </a:p>
                  </a:txBody>
                  <a:tcPr marL="68580" marR="68580" marT="0" marB="0"/>
                </a:tc>
              </a:tr>
              <a:tr h="835531">
                <a:tc>
                  <a:txBody>
                    <a:bodyPr/>
                    <a:lstStyle/>
                    <a:p>
                      <a:pPr algn="just">
                        <a:lnSpc>
                          <a:spcPts val="3000"/>
                        </a:lnSpc>
                        <a:spcAft>
                          <a:spcPts val="0"/>
                        </a:spcAft>
                      </a:pPr>
                      <a:r>
                        <a:rPr lang="en-US" sz="2000" b="0" kern="100" dirty="0">
                          <a:effectLst/>
                          <a:latin typeface="微软雅黑" pitchFamily="34" charset="-122"/>
                          <a:ea typeface="微软雅黑" pitchFamily="34" charset="-122"/>
                        </a:rPr>
                        <a:t>34. </a:t>
                      </a:r>
                      <a:r>
                        <a:rPr lang="zh-CN" sz="2000" b="0" kern="100" dirty="0" smtClean="0">
                          <a:effectLst/>
                          <a:latin typeface="微软雅黑" pitchFamily="34" charset="-122"/>
                          <a:ea typeface="微软雅黑" pitchFamily="34" charset="-122"/>
                        </a:rPr>
                        <a:t>你采用</a:t>
                      </a:r>
                      <a:r>
                        <a:rPr lang="zh-CN" sz="2000" b="0" kern="100" dirty="0">
                          <a:effectLst/>
                          <a:latin typeface="微软雅黑" pitchFamily="34" charset="-122"/>
                          <a:ea typeface="微软雅黑" pitchFamily="34" charset="-122"/>
                        </a:rPr>
                        <a:t>何种方式了解健康知识（</a:t>
                      </a:r>
                      <a:r>
                        <a:rPr lang="en-US" sz="2000" b="0" kern="100" dirty="0">
                          <a:effectLst/>
                          <a:latin typeface="微软雅黑" pitchFamily="34" charset="-122"/>
                          <a:ea typeface="微软雅黑" pitchFamily="34" charset="-122"/>
                        </a:rPr>
                        <a:t>way</a:t>
                      </a:r>
                      <a:r>
                        <a:rPr lang="zh-CN" sz="2000" b="0" kern="100" dirty="0">
                          <a:effectLst/>
                          <a:latin typeface="微软雅黑" pitchFamily="34" charset="-122"/>
                          <a:ea typeface="微软雅黑" pitchFamily="34" charset="-122"/>
                        </a:rPr>
                        <a:t>）：</a:t>
                      </a:r>
                      <a:r>
                        <a:rPr lang="en-US" sz="2000" b="0" u="sng" kern="100" dirty="0">
                          <a:effectLst/>
                          <a:latin typeface="微软雅黑" pitchFamily="34" charset="-122"/>
                          <a:ea typeface="微软雅黑" pitchFamily="34" charset="-122"/>
                        </a:rPr>
                        <a:t>        </a:t>
                      </a:r>
                      <a:r>
                        <a:rPr lang="zh-CN" sz="2000" b="0" kern="100" dirty="0" smtClean="0">
                          <a:effectLst/>
                          <a:latin typeface="微软雅黑" pitchFamily="34" charset="-122"/>
                          <a:ea typeface="微软雅黑" pitchFamily="34" charset="-122"/>
                        </a:rPr>
                        <a:t>（按优先</a:t>
                      </a:r>
                      <a:r>
                        <a:rPr lang="zh-CN" sz="2000" b="0" kern="100" dirty="0">
                          <a:effectLst/>
                          <a:latin typeface="微软雅黑" pitchFamily="34" charset="-122"/>
                          <a:ea typeface="微软雅黑" pitchFamily="34" charset="-122"/>
                        </a:rPr>
                        <a:t>顺序填写三项）</a:t>
                      </a:r>
                    </a:p>
                    <a:p>
                      <a:pPr algn="just">
                        <a:lnSpc>
                          <a:spcPts val="3000"/>
                        </a:lnSpc>
                        <a:spcAft>
                          <a:spcPts val="0"/>
                        </a:spcAft>
                      </a:pPr>
                      <a:r>
                        <a:rPr lang="en-US" sz="2000" b="0" kern="100" dirty="0">
                          <a:effectLst/>
                          <a:latin typeface="微软雅黑" pitchFamily="34" charset="-122"/>
                          <a:ea typeface="微软雅黑" pitchFamily="34" charset="-122"/>
                        </a:rPr>
                        <a:t>1</a:t>
                      </a:r>
                      <a:r>
                        <a:rPr lang="zh-CN" sz="2000" b="0" kern="100" dirty="0">
                          <a:effectLst/>
                          <a:latin typeface="微软雅黑" pitchFamily="34" charset="-122"/>
                          <a:ea typeface="微软雅黑" pitchFamily="34" charset="-122"/>
                        </a:rPr>
                        <a:t>）报纸</a:t>
                      </a:r>
                      <a:r>
                        <a:rPr lang="en-US" sz="2000" b="0" kern="100" dirty="0">
                          <a:effectLst/>
                          <a:latin typeface="微软雅黑" pitchFamily="34" charset="-122"/>
                          <a:ea typeface="微软雅黑" pitchFamily="34" charset="-122"/>
                        </a:rPr>
                        <a:t>  2</a:t>
                      </a:r>
                      <a:r>
                        <a:rPr lang="zh-CN" sz="2000" b="0" kern="100" dirty="0">
                          <a:effectLst/>
                          <a:latin typeface="微软雅黑" pitchFamily="34" charset="-122"/>
                          <a:ea typeface="微软雅黑" pitchFamily="34" charset="-122"/>
                        </a:rPr>
                        <a:t>）电台、电视</a:t>
                      </a:r>
                      <a:r>
                        <a:rPr lang="en-US" sz="2000" b="0" kern="100" dirty="0">
                          <a:effectLst/>
                          <a:latin typeface="微软雅黑" pitchFamily="34" charset="-122"/>
                          <a:ea typeface="微软雅黑" pitchFamily="34" charset="-122"/>
                        </a:rPr>
                        <a:t>   3</a:t>
                      </a:r>
                      <a:r>
                        <a:rPr lang="zh-CN" sz="2000" b="0" kern="100" dirty="0">
                          <a:effectLst/>
                          <a:latin typeface="微软雅黑" pitchFamily="34" charset="-122"/>
                          <a:ea typeface="微软雅黑" pitchFamily="34" charset="-122"/>
                        </a:rPr>
                        <a:t>）咨询</a:t>
                      </a:r>
                      <a:r>
                        <a:rPr lang="en-US" sz="2000" b="0" kern="100" dirty="0">
                          <a:effectLst/>
                          <a:latin typeface="微软雅黑" pitchFamily="34" charset="-122"/>
                          <a:ea typeface="微软雅黑" pitchFamily="34" charset="-122"/>
                        </a:rPr>
                        <a:t>   4</a:t>
                      </a:r>
                      <a:r>
                        <a:rPr lang="zh-CN" sz="2000" b="0" kern="100" dirty="0">
                          <a:effectLst/>
                          <a:latin typeface="微软雅黑" pitchFamily="34" charset="-122"/>
                          <a:ea typeface="微软雅黑" pitchFamily="34" charset="-122"/>
                        </a:rPr>
                        <a:t>）其他</a:t>
                      </a:r>
                      <a:endParaRPr lang="zh-CN" sz="2000" b="0" kern="100" dirty="0">
                        <a:effectLst/>
                        <a:latin typeface="微软雅黑" pitchFamily="34" charset="-122"/>
                        <a:ea typeface="微软雅黑" pitchFamily="34" charset="-122"/>
                        <a:cs typeface="Times New Roman"/>
                      </a:endParaRPr>
                    </a:p>
                  </a:txBody>
                  <a:tcPr marL="68580" marR="68580" marT="0" marB="0"/>
                </a:tc>
              </a:tr>
            </a:tbl>
          </a:graphicData>
        </a:graphic>
      </p:graphicFrame>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15</a:t>
            </a:fld>
            <a:endParaRPr lang="zh-CN" altLang="en-US"/>
          </a:p>
        </p:txBody>
      </p:sp>
    </p:spTree>
    <p:extLst>
      <p:ext uri="{BB962C8B-B14F-4D97-AF65-F5344CB8AC3E}">
        <p14:creationId xmlns:p14="http://schemas.microsoft.com/office/powerpoint/2010/main" val="835843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zh-CN" altLang="en-US" dirty="0" smtClean="0"/>
              <a:t>调查表中多项选择题的处理</a:t>
            </a:r>
            <a:endParaRPr lang="en-US" altLang="zh-CN" dirty="0" smtClean="0"/>
          </a:p>
          <a:p>
            <a:pPr lvl="1"/>
            <a:r>
              <a:rPr lang="zh-CN" altLang="en-US" dirty="0" smtClean="0"/>
              <a:t>应首先对其进行编码，重新定义变量。</a:t>
            </a:r>
          </a:p>
          <a:p>
            <a:pPr lvl="1"/>
            <a:r>
              <a:rPr lang="zh-CN" altLang="en-US" dirty="0" smtClean="0"/>
              <a:t>多项选择的二分法（</a:t>
            </a:r>
            <a:r>
              <a:rPr lang="en-US" altLang="zh-CN" dirty="0" smtClean="0"/>
              <a:t>Multiple dichotomy method</a:t>
            </a:r>
            <a:r>
              <a:rPr lang="zh-CN" altLang="en-US" dirty="0" smtClean="0"/>
              <a:t>）</a:t>
            </a:r>
            <a:endParaRPr lang="en-US" altLang="zh-CN" dirty="0" smtClean="0"/>
          </a:p>
          <a:p>
            <a:pPr lvl="2"/>
            <a:r>
              <a:rPr lang="zh-CN" altLang="en-US" dirty="0" smtClean="0"/>
              <a:t>多项选择的每一备选项作为一个变量，变量值为</a:t>
            </a:r>
            <a:r>
              <a:rPr lang="en-US" altLang="zh-CN" dirty="0" smtClean="0"/>
              <a:t>0</a:t>
            </a:r>
            <a:r>
              <a:rPr lang="zh-CN" altLang="en-US" dirty="0" smtClean="0"/>
              <a:t>或</a:t>
            </a:r>
            <a:r>
              <a:rPr lang="en-US" altLang="zh-CN" dirty="0" smtClean="0"/>
              <a:t>1</a:t>
            </a:r>
          </a:p>
          <a:p>
            <a:pPr lvl="1"/>
            <a:r>
              <a:rPr lang="zh-CN" altLang="en-US" dirty="0" smtClean="0"/>
              <a:t>多项选择的分类法（</a:t>
            </a:r>
            <a:r>
              <a:rPr lang="en-US" altLang="zh-CN" dirty="0" smtClean="0"/>
              <a:t>Multiple category method</a:t>
            </a:r>
            <a:r>
              <a:rPr lang="zh-CN" altLang="en-US" dirty="0" smtClean="0"/>
              <a:t>）</a:t>
            </a:r>
            <a:endParaRPr lang="en-US" altLang="zh-CN" dirty="0" smtClean="0"/>
          </a:p>
          <a:p>
            <a:pPr lvl="2"/>
            <a:r>
              <a:rPr lang="zh-CN" altLang="en-US" dirty="0" smtClean="0"/>
              <a:t>应预先估算问题最多可能被选择的答案数目，给每</a:t>
            </a:r>
            <a:r>
              <a:rPr lang="en-US" altLang="zh-CN" dirty="0" smtClean="0"/>
              <a:t>1 </a:t>
            </a:r>
            <a:r>
              <a:rPr lang="zh-CN" altLang="en-US" dirty="0" smtClean="0"/>
              <a:t>种选择建立</a:t>
            </a:r>
            <a:r>
              <a:rPr lang="en-US" altLang="zh-CN" dirty="0" smtClean="0"/>
              <a:t>1</a:t>
            </a:r>
            <a:r>
              <a:rPr lang="zh-CN" altLang="en-US" dirty="0" smtClean="0"/>
              <a:t>个新变量，原来的各个备选项成为变量值</a:t>
            </a:r>
            <a:endParaRPr lang="en-US" altLang="zh-CN" dirty="0" smtClean="0"/>
          </a:p>
          <a:p>
            <a:pPr lvl="1"/>
            <a:r>
              <a:rPr lang="zh-CN" altLang="en-US" dirty="0" smtClean="0"/>
              <a:t>如需频数分析和交叉表分析还需定义多重响应变量集</a:t>
            </a:r>
            <a:endParaRPr lang="en-US" altLang="zh-CN" dirty="0" smtClean="0"/>
          </a:p>
          <a:p>
            <a:endParaRPr lang="zh-CN" altLang="en-US"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16</a:t>
            </a:fld>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17</a:t>
            </a:fld>
            <a:endParaRPr lang="zh-CN" alt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714348" y="1000108"/>
            <a:ext cx="7572427" cy="4714908"/>
          </a:xfrm>
          <a:prstGeom prst="rect">
            <a:avLst/>
          </a:prstGeom>
          <a:noFill/>
          <a:ln w="9525">
            <a:noFill/>
            <a:miter lim="800000"/>
            <a:headEnd/>
            <a:tailEnd/>
          </a:ln>
          <a:effectLst/>
        </p:spPr>
      </p:pic>
      <p:sp>
        <p:nvSpPr>
          <p:cNvPr id="7" name="TextBox 6"/>
          <p:cNvSpPr txBox="1"/>
          <p:nvPr/>
        </p:nvSpPr>
        <p:spPr>
          <a:xfrm>
            <a:off x="2643174" y="5857892"/>
            <a:ext cx="3857652" cy="461665"/>
          </a:xfrm>
          <a:prstGeom prst="rect">
            <a:avLst/>
          </a:prstGeom>
          <a:noFill/>
        </p:spPr>
        <p:txBody>
          <a:bodyPr wrap="square" rtlCol="0">
            <a:spAutoFit/>
          </a:bodyPr>
          <a:lstStyle/>
          <a:p>
            <a:pPr algn="ctr"/>
            <a:r>
              <a:rPr lang="zh-CN" altLang="en-US" sz="2400" b="1" dirty="0" smtClean="0">
                <a:solidFill>
                  <a:srgbClr val="00B050"/>
                </a:solidFill>
              </a:rPr>
              <a:t>例子：</a:t>
            </a:r>
            <a:r>
              <a:rPr lang="zh-CN" altLang="en-US" sz="2400" dirty="0" smtClean="0"/>
              <a:t>多项选择</a:t>
            </a:r>
            <a:r>
              <a:rPr lang="en-US" altLang="zh-CN" sz="2400" dirty="0" smtClean="0"/>
              <a:t>.</a:t>
            </a:r>
            <a:r>
              <a:rPr lang="en-US" altLang="zh-CN" sz="2400" dirty="0" err="1" smtClean="0"/>
              <a:t>sav</a:t>
            </a:r>
            <a:endParaRPr lang="zh-CN" alt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2</a:t>
            </a:r>
            <a:r>
              <a:rPr lang="en-US" dirty="0" smtClean="0"/>
              <a:t>.2  </a:t>
            </a:r>
            <a:r>
              <a:rPr lang="zh-CN" altLang="en-US" dirty="0" smtClean="0"/>
              <a:t>通过数据编辑窗口输入数据</a:t>
            </a:r>
            <a:r>
              <a:rPr lang="en-US" altLang="zh-CN" dirty="0" smtClean="0"/>
              <a:t/>
            </a:r>
            <a:br>
              <a:rPr lang="en-US" altLang="zh-CN" dirty="0" smtClean="0"/>
            </a:br>
            <a:r>
              <a:rPr lang="zh-CN" altLang="en-US" sz="2400" dirty="0" smtClean="0"/>
              <a:t>（</a:t>
            </a:r>
            <a:r>
              <a:rPr lang="en-US" sz="2400" dirty="0" smtClean="0"/>
              <a:t>File-New-Data-Data View</a:t>
            </a:r>
            <a:r>
              <a:rPr lang="zh-CN" altLang="en-US" sz="2400" dirty="0" smtClean="0"/>
              <a:t>）</a:t>
            </a:r>
            <a:endParaRPr lang="zh-CN" altLang="en-US" sz="2400"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18</a:t>
            </a:fld>
            <a:endParaRPr lang="zh-CN" altLang="en-US"/>
          </a:p>
        </p:txBody>
      </p:sp>
      <p:pic>
        <p:nvPicPr>
          <p:cNvPr id="25612" name="Picture 12"/>
          <p:cNvPicPr>
            <a:picLocks noGrp="1" noChangeAspect="1" noChangeArrowheads="1"/>
          </p:cNvPicPr>
          <p:nvPr>
            <p:ph idx="1"/>
          </p:nvPr>
        </p:nvPicPr>
        <p:blipFill>
          <a:blip r:embed="rId2" cstate="print"/>
          <a:srcRect l="21330" t="32515" r="20405" b="16976"/>
          <a:stretch>
            <a:fillRect/>
          </a:stretch>
        </p:blipFill>
        <p:spPr bwMode="auto">
          <a:xfrm>
            <a:off x="785786" y="1428736"/>
            <a:ext cx="7358114" cy="47149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2</a:t>
            </a:r>
            <a:r>
              <a:rPr lang="en-US" dirty="0" smtClean="0"/>
              <a:t>.3 </a:t>
            </a:r>
            <a:r>
              <a:rPr lang="zh-CN" altLang="en-US" dirty="0" smtClean="0"/>
              <a:t>从其他类型文件输入</a:t>
            </a:r>
            <a:r>
              <a:rPr lang="en-US" altLang="zh-CN" dirty="0" smtClean="0"/>
              <a:t/>
            </a:r>
            <a:br>
              <a:rPr lang="en-US" altLang="zh-CN" dirty="0" smtClean="0"/>
            </a:br>
            <a:r>
              <a:rPr lang="zh-CN" altLang="en-US" sz="2700" dirty="0" smtClean="0"/>
              <a:t>（</a:t>
            </a:r>
            <a:r>
              <a:rPr lang="en-US" sz="2700" dirty="0" smtClean="0"/>
              <a:t>File-Open-Data-</a:t>
            </a:r>
            <a:r>
              <a:rPr lang="zh-CN" altLang="en-US" sz="2700" dirty="0" smtClean="0"/>
              <a:t>选择文件类型</a:t>
            </a:r>
            <a:r>
              <a:rPr lang="en-US" sz="2700" dirty="0" smtClean="0"/>
              <a:t>-</a:t>
            </a:r>
            <a:r>
              <a:rPr lang="zh-CN" altLang="en-US" sz="2700" dirty="0" smtClean="0"/>
              <a:t>打开）</a:t>
            </a:r>
            <a:endParaRPr lang="zh-CN" altLang="en-US" sz="2700" dirty="0"/>
          </a:p>
        </p:txBody>
      </p:sp>
      <p:sp>
        <p:nvSpPr>
          <p:cNvPr id="3" name="内容占位符 2"/>
          <p:cNvSpPr>
            <a:spLocks noGrp="1"/>
          </p:cNvSpPr>
          <p:nvPr>
            <p:ph idx="1"/>
          </p:nvPr>
        </p:nvSpPr>
        <p:spPr/>
        <p:txBody>
          <a:bodyPr>
            <a:normAutofit/>
          </a:bodyPr>
          <a:lstStyle/>
          <a:p>
            <a:r>
              <a:rPr lang="zh-CN" altLang="en-US" dirty="0" smtClean="0"/>
              <a:t>从</a:t>
            </a:r>
            <a:r>
              <a:rPr lang="en-US" dirty="0" smtClean="0"/>
              <a:t>Excel</a:t>
            </a:r>
            <a:r>
              <a:rPr lang="zh-CN" altLang="en-US" dirty="0" smtClean="0"/>
              <a:t>文件中输入</a:t>
            </a:r>
          </a:p>
          <a:p>
            <a:pPr lvl="1"/>
            <a:r>
              <a:rPr lang="zh-CN" altLang="en-US" dirty="0" smtClean="0"/>
              <a:t>可以指定</a:t>
            </a:r>
            <a:r>
              <a:rPr lang="en-US" dirty="0" smtClean="0"/>
              <a:t>Excel</a:t>
            </a:r>
            <a:r>
              <a:rPr lang="zh-CN" altLang="en-US" dirty="0" smtClean="0"/>
              <a:t>中的表单以及数据单元格范围；</a:t>
            </a:r>
          </a:p>
          <a:p>
            <a:pPr lvl="1"/>
            <a:r>
              <a:rPr lang="en-US" dirty="0" smtClean="0"/>
              <a:t>Excel</a:t>
            </a:r>
            <a:r>
              <a:rPr lang="zh-CN" altLang="en-US" dirty="0" smtClean="0"/>
              <a:t>文件最好：首行为变量名，同列数据类型相同；</a:t>
            </a:r>
          </a:p>
          <a:p>
            <a:pPr lvl="1"/>
            <a:r>
              <a:rPr lang="zh-CN" altLang="en-US" dirty="0" smtClean="0"/>
              <a:t>如果是混合列，将被转换为</a:t>
            </a:r>
            <a:r>
              <a:rPr lang="en-US" dirty="0" smtClean="0"/>
              <a:t>SPSS</a:t>
            </a:r>
            <a:r>
              <a:rPr lang="zh-CN" altLang="en-US" dirty="0" smtClean="0"/>
              <a:t>字符变量；</a:t>
            </a:r>
          </a:p>
          <a:p>
            <a:pPr lvl="1"/>
            <a:r>
              <a:rPr lang="zh-CN" altLang="en-US" dirty="0" smtClean="0"/>
              <a:t>数值列空单元格被填充为系统缺失值；</a:t>
            </a:r>
          </a:p>
          <a:p>
            <a:pPr lvl="1"/>
            <a:r>
              <a:rPr lang="zh-CN" altLang="en-US" dirty="0" smtClean="0"/>
              <a:t>如果不能完全使用首行内容作为变量名，则将其转换为相对应的变量标签。</a:t>
            </a:r>
          </a:p>
          <a:p>
            <a:endParaRPr lang="zh-CN" altLang="en-US"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19</a:t>
            </a:fld>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  </a:t>
            </a:r>
            <a:r>
              <a:rPr lang="en-US" altLang="zh-CN" dirty="0" smtClean="0"/>
              <a:t>SPSS</a:t>
            </a:r>
            <a:r>
              <a:rPr lang="zh-CN" altLang="en-US" dirty="0" smtClean="0"/>
              <a:t>简介</a:t>
            </a:r>
            <a:endParaRPr lang="zh-CN" altLang="en-US" dirty="0"/>
          </a:p>
        </p:txBody>
      </p:sp>
      <p:sp>
        <p:nvSpPr>
          <p:cNvPr id="3" name="内容占位符 2"/>
          <p:cNvSpPr>
            <a:spLocks noGrp="1"/>
          </p:cNvSpPr>
          <p:nvPr>
            <p:ph idx="1"/>
          </p:nvPr>
        </p:nvSpPr>
        <p:spPr/>
        <p:txBody>
          <a:bodyPr>
            <a:normAutofit/>
          </a:bodyPr>
          <a:lstStyle/>
          <a:p>
            <a:r>
              <a:rPr lang="en-US" altLang="zh-CN" b="0" dirty="0"/>
              <a:t>SPSS </a:t>
            </a:r>
            <a:r>
              <a:rPr lang="zh-CN" altLang="en-US" b="0" dirty="0"/>
              <a:t>社会科学统计软件包（</a:t>
            </a:r>
            <a:r>
              <a:rPr lang="en-US" altLang="zh-CN" dirty="0"/>
              <a:t>S</a:t>
            </a:r>
            <a:r>
              <a:rPr lang="en-US" altLang="zh-CN" b="0" dirty="0"/>
              <a:t>tatistical </a:t>
            </a:r>
            <a:r>
              <a:rPr lang="en-US" altLang="zh-CN" dirty="0"/>
              <a:t>P</a:t>
            </a:r>
            <a:r>
              <a:rPr lang="en-US" altLang="zh-CN" b="0" dirty="0"/>
              <a:t>ackage for the </a:t>
            </a:r>
            <a:r>
              <a:rPr lang="en-US" altLang="zh-CN" dirty="0"/>
              <a:t>S</a:t>
            </a:r>
            <a:r>
              <a:rPr lang="en-US" altLang="zh-CN" b="0" dirty="0"/>
              <a:t>ocial </a:t>
            </a:r>
            <a:r>
              <a:rPr lang="en-US" altLang="zh-CN" dirty="0"/>
              <a:t>S</a:t>
            </a:r>
            <a:r>
              <a:rPr lang="en-US" altLang="zh-CN" b="0" dirty="0"/>
              <a:t>ciences</a:t>
            </a:r>
            <a:r>
              <a:rPr lang="zh-CN" altLang="en-US" b="0" dirty="0" smtClean="0"/>
              <a:t>）</a:t>
            </a:r>
            <a:r>
              <a:rPr lang="en-US" altLang="zh-CN" b="0" dirty="0" smtClean="0"/>
              <a:t>——</a:t>
            </a:r>
            <a:r>
              <a:rPr lang="en-US" altLang="zh-CN" b="0" dirty="0" smtClean="0">
                <a:sym typeface="Wingdings" pitchFamily="2" charset="2"/>
              </a:rPr>
              <a:t></a:t>
            </a:r>
            <a:r>
              <a:rPr lang="en-US" altLang="zh-CN" b="0" dirty="0" smtClean="0"/>
              <a:t>SPSS</a:t>
            </a:r>
            <a:r>
              <a:rPr lang="en-US" altLang="zh-CN" b="0" dirty="0"/>
              <a:t> </a:t>
            </a:r>
            <a:r>
              <a:rPr lang="zh-CN" altLang="en-US" b="0" dirty="0"/>
              <a:t>统计产品与服务解决方案（</a:t>
            </a:r>
            <a:r>
              <a:rPr lang="en-US" altLang="zh-CN" dirty="0"/>
              <a:t>S</a:t>
            </a:r>
            <a:r>
              <a:rPr lang="en-US" altLang="zh-CN" b="0" dirty="0"/>
              <a:t>tatistical </a:t>
            </a:r>
            <a:r>
              <a:rPr lang="en-US" altLang="zh-CN" dirty="0"/>
              <a:t>P</a:t>
            </a:r>
            <a:r>
              <a:rPr lang="en-US" altLang="zh-CN" b="0" dirty="0"/>
              <a:t>roduct and </a:t>
            </a:r>
            <a:r>
              <a:rPr lang="en-US" altLang="zh-CN" dirty="0"/>
              <a:t>S</a:t>
            </a:r>
            <a:r>
              <a:rPr lang="en-US" altLang="zh-CN" b="0" dirty="0"/>
              <a:t>ervice </a:t>
            </a:r>
            <a:r>
              <a:rPr lang="en-US" altLang="zh-CN" dirty="0"/>
              <a:t>S</a:t>
            </a:r>
            <a:r>
              <a:rPr lang="en-US" altLang="zh-CN" b="0" dirty="0"/>
              <a:t>olutions</a:t>
            </a:r>
            <a:r>
              <a:rPr lang="zh-CN" altLang="en-US" b="0" dirty="0"/>
              <a:t>）</a:t>
            </a:r>
            <a:endParaRPr lang="en-US" altLang="zh-CN" b="0" dirty="0"/>
          </a:p>
          <a:p>
            <a:pPr lvl="1"/>
            <a:r>
              <a:rPr lang="en-US" altLang="zh-CN" b="0" dirty="0" smtClean="0"/>
              <a:t>SPSS</a:t>
            </a:r>
            <a:r>
              <a:rPr lang="en-US" altLang="zh-CN" b="0" dirty="0"/>
              <a:t> </a:t>
            </a:r>
            <a:r>
              <a:rPr lang="en-US" altLang="zh-CN" b="0" dirty="0" smtClean="0"/>
              <a:t>Statistics</a:t>
            </a:r>
          </a:p>
          <a:p>
            <a:pPr lvl="1"/>
            <a:r>
              <a:rPr lang="en-US" altLang="zh-CN" b="0" dirty="0" smtClean="0"/>
              <a:t>SPSS</a:t>
            </a:r>
            <a:r>
              <a:rPr lang="en-US" altLang="zh-CN" b="0" dirty="0"/>
              <a:t> Data </a:t>
            </a:r>
            <a:r>
              <a:rPr lang="en-US" altLang="zh-CN" b="0" dirty="0" smtClean="0"/>
              <a:t>Collection</a:t>
            </a:r>
          </a:p>
          <a:p>
            <a:pPr lvl="1"/>
            <a:r>
              <a:rPr lang="en-US" altLang="zh-CN" dirty="0"/>
              <a:t>SPSS </a:t>
            </a:r>
            <a:r>
              <a:rPr lang="en-US" altLang="zh-CN" b="0" dirty="0" smtClean="0"/>
              <a:t>Modeler</a:t>
            </a:r>
            <a:r>
              <a:rPr lang="zh-CN" altLang="en-US" dirty="0" smtClean="0"/>
              <a:t> </a:t>
            </a:r>
            <a:endParaRPr lang="en-US" altLang="zh-CN" dirty="0" smtClean="0"/>
          </a:p>
          <a:p>
            <a:pPr lvl="1"/>
            <a:r>
              <a:rPr lang="en-US" altLang="zh-CN" dirty="0"/>
              <a:t>http://www.spss.com.cn/Software-Solutions/Index.aspx</a:t>
            </a:r>
            <a:endParaRPr lang="zh-CN" altLang="en-US"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a:t>
            </a:fld>
            <a:endParaRPr lang="zh-CN" altLang="en-US"/>
          </a:p>
        </p:txBody>
      </p:sp>
    </p:spTree>
    <p:extLst>
      <p:ext uri="{BB962C8B-B14F-4D97-AF65-F5344CB8AC3E}">
        <p14:creationId xmlns:p14="http://schemas.microsoft.com/office/powerpoint/2010/main" val="284328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20</a:t>
            </a:fld>
            <a:endParaRPr lang="zh-CN" altLang="en-US"/>
          </a:p>
        </p:txBody>
      </p:sp>
      <p:pic>
        <p:nvPicPr>
          <p:cNvPr id="27650" name="Picture 2"/>
          <p:cNvPicPr>
            <a:picLocks noGrp="1" noChangeAspect="1" noChangeArrowheads="1"/>
          </p:cNvPicPr>
          <p:nvPr>
            <p:ph idx="1"/>
          </p:nvPr>
        </p:nvPicPr>
        <p:blipFill>
          <a:blip r:embed="rId2" cstate="print"/>
          <a:srcRect l="23179" t="38828" r="34278" b="26447"/>
          <a:stretch>
            <a:fillRect/>
          </a:stretch>
        </p:blipFill>
        <p:spPr bwMode="auto">
          <a:xfrm>
            <a:off x="642910" y="500042"/>
            <a:ext cx="7715304" cy="4000528"/>
          </a:xfrm>
          <a:prstGeom prst="rect">
            <a:avLst/>
          </a:prstGeom>
          <a:noFill/>
          <a:ln w="9525">
            <a:noFill/>
            <a:miter lim="800000"/>
            <a:headEnd/>
            <a:tailEnd/>
          </a:ln>
          <a:effectLst/>
        </p:spPr>
      </p:pic>
      <p:sp>
        <p:nvSpPr>
          <p:cNvPr id="7" name="TextBox 6"/>
          <p:cNvSpPr txBox="1"/>
          <p:nvPr/>
        </p:nvSpPr>
        <p:spPr>
          <a:xfrm>
            <a:off x="785786" y="4643446"/>
            <a:ext cx="7572428" cy="1846659"/>
          </a:xfrm>
          <a:prstGeom prst="rect">
            <a:avLst/>
          </a:prstGeom>
          <a:noFill/>
        </p:spPr>
        <p:txBody>
          <a:bodyPr wrap="square" rtlCol="0">
            <a:spAutoFit/>
          </a:bodyPr>
          <a:lstStyle/>
          <a:p>
            <a:pPr>
              <a:lnSpc>
                <a:spcPct val="150000"/>
              </a:lnSpc>
            </a:pPr>
            <a:r>
              <a:rPr lang="zh-CN" altLang="en-US" sz="2400" b="1" dirty="0" smtClean="0">
                <a:solidFill>
                  <a:srgbClr val="00B050"/>
                </a:solidFill>
              </a:rPr>
              <a:t>例子：</a:t>
            </a:r>
            <a:r>
              <a:rPr lang="en-US" sz="2400" dirty="0" smtClean="0"/>
              <a:t>1.3.1-1.xls</a:t>
            </a:r>
            <a:r>
              <a:rPr lang="zh-CN" altLang="en-US" sz="2400" dirty="0" smtClean="0"/>
              <a:t>；</a:t>
            </a:r>
            <a:r>
              <a:rPr lang="en-US" sz="2400" dirty="0" smtClean="0"/>
              <a:t>1.3.1-2.xls</a:t>
            </a:r>
          </a:p>
          <a:p>
            <a:pPr>
              <a:lnSpc>
                <a:spcPct val="150000"/>
              </a:lnSpc>
            </a:pPr>
            <a:r>
              <a:rPr lang="zh-CN" altLang="en-US" sz="2800" b="1" dirty="0" smtClean="0"/>
              <a:t>从</a:t>
            </a:r>
            <a:r>
              <a:rPr lang="en-US" altLang="zh-CN" sz="2800" b="1" dirty="0" smtClean="0"/>
              <a:t>TXT</a:t>
            </a:r>
            <a:r>
              <a:rPr lang="zh-CN" altLang="en-US" sz="2800" b="1" dirty="0" smtClean="0"/>
              <a:t>文件中输入 </a:t>
            </a:r>
            <a:endParaRPr lang="en-US" altLang="zh-CN" sz="2800" b="1" dirty="0" smtClean="0"/>
          </a:p>
          <a:p>
            <a:pPr>
              <a:lnSpc>
                <a:spcPct val="150000"/>
              </a:lnSpc>
            </a:pPr>
            <a:r>
              <a:rPr lang="zh-CN" altLang="en-US" sz="2400" b="1" dirty="0" smtClean="0">
                <a:solidFill>
                  <a:srgbClr val="00B050"/>
                </a:solidFill>
              </a:rPr>
              <a:t>例子：</a:t>
            </a:r>
            <a:r>
              <a:rPr lang="en-US" altLang="zh-CN" sz="2400" dirty="0" smtClean="0"/>
              <a:t>data1-1.txt</a:t>
            </a:r>
            <a:r>
              <a:rPr lang="zh-CN" altLang="en-US" sz="2400" dirty="0" smtClean="0"/>
              <a:t>；</a:t>
            </a:r>
            <a:r>
              <a:rPr lang="en-US" altLang="zh-CN" sz="2400" dirty="0" smtClean="0"/>
              <a:t>data1-2.txt</a:t>
            </a:r>
            <a:endParaRPr lang="zh-CN" altLang="en-US" sz="2800" b="1"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fontScale="90000"/>
          </a:bodyPr>
          <a:lstStyle/>
          <a:p>
            <a:r>
              <a:rPr lang="en-US" altLang="en-US" dirty="0" smtClean="0"/>
              <a:t>2.2  </a:t>
            </a:r>
            <a:r>
              <a:rPr lang="zh-CN" altLang="en-US" dirty="0" smtClean="0"/>
              <a:t>发现重复数据</a:t>
            </a:r>
            <a:r>
              <a:rPr lang="en-US" altLang="zh-CN" dirty="0" smtClean="0"/>
              <a:t/>
            </a:r>
            <a:br>
              <a:rPr lang="en-US" altLang="zh-CN" dirty="0" smtClean="0"/>
            </a:br>
            <a:r>
              <a:rPr lang="zh-CN" altLang="en-US" sz="2700" dirty="0" smtClean="0"/>
              <a:t>（</a:t>
            </a:r>
            <a:r>
              <a:rPr lang="en-US" sz="2700" dirty="0" smtClean="0"/>
              <a:t>Data-Identify Duplicate cases</a:t>
            </a:r>
            <a:r>
              <a:rPr lang="zh-CN" altLang="en-US" sz="2700" dirty="0" smtClean="0"/>
              <a:t>）</a:t>
            </a:r>
            <a:endParaRPr lang="zh-CN" altLang="en-US" dirty="0"/>
          </a:p>
        </p:txBody>
      </p:sp>
      <p:sp>
        <p:nvSpPr>
          <p:cNvPr id="4" name="日期占位符 3"/>
          <p:cNvSpPr>
            <a:spLocks noGrp="1"/>
          </p:cNvSpPr>
          <p:nvPr>
            <p:ph type="dt" sz="half" idx="10"/>
          </p:nvPr>
        </p:nvSpPr>
        <p:spPr/>
        <p:txBody>
          <a:bodyPr/>
          <a:lstStyle/>
          <a:p>
            <a:fld id="{E18F2879-C981-40B8-8147-DFBE3BAADC7C}"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21</a:t>
            </a:fld>
            <a:endParaRPr lang="zh-CN" altLang="en-US"/>
          </a:p>
        </p:txBody>
      </p:sp>
      <p:pic>
        <p:nvPicPr>
          <p:cNvPr id="3074" name="Picture 2"/>
          <p:cNvPicPr>
            <a:picLocks noGrp="1" noChangeAspect="1" noChangeArrowheads="1"/>
          </p:cNvPicPr>
          <p:nvPr>
            <p:ph idx="1"/>
          </p:nvPr>
        </p:nvPicPr>
        <p:blipFill>
          <a:blip r:embed="rId2" cstate="print"/>
          <a:srcRect l="22255" t="35672" r="34277" b="15398"/>
          <a:stretch>
            <a:fillRect/>
          </a:stretch>
        </p:blipFill>
        <p:spPr bwMode="auto">
          <a:xfrm>
            <a:off x="1142976" y="1785926"/>
            <a:ext cx="6929486" cy="4143404"/>
          </a:xfrm>
          <a:prstGeom prst="rect">
            <a:avLst/>
          </a:prstGeom>
          <a:noFill/>
          <a:ln w="9525">
            <a:noFill/>
            <a:miter lim="800000"/>
            <a:headEnd/>
            <a:tailEnd/>
          </a:ln>
          <a:effectLst/>
        </p:spPr>
      </p:pic>
      <p:sp>
        <p:nvSpPr>
          <p:cNvPr id="9" name="TextBox 8"/>
          <p:cNvSpPr txBox="1"/>
          <p:nvPr/>
        </p:nvSpPr>
        <p:spPr>
          <a:xfrm>
            <a:off x="5786446" y="5500702"/>
            <a:ext cx="2286016" cy="738664"/>
          </a:xfrm>
          <a:prstGeom prst="rect">
            <a:avLst/>
          </a:prstGeom>
          <a:noFill/>
        </p:spPr>
        <p:txBody>
          <a:bodyPr wrap="square" rtlCol="0">
            <a:spAutoFit/>
          </a:bodyPr>
          <a:lstStyle/>
          <a:p>
            <a:r>
              <a:rPr lang="zh-CN" altLang="en-US" sz="2400" b="1" dirty="0" smtClean="0">
                <a:solidFill>
                  <a:srgbClr val="00B050"/>
                </a:solidFill>
              </a:rPr>
              <a:t>例子：</a:t>
            </a:r>
            <a:r>
              <a:rPr lang="en-US" sz="2400" dirty="0" smtClean="0"/>
              <a:t>2.1.sav</a:t>
            </a:r>
            <a:endParaRPr lang="zh-CN" altLang="en-US" sz="2400" dirty="0" smtClean="0"/>
          </a:p>
          <a:p>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en-US" sz="3200" dirty="0" smtClean="0"/>
              <a:t>2.3  </a:t>
            </a:r>
            <a:r>
              <a:rPr lang="zh-CN" altLang="en-US" sz="3200" dirty="0" smtClean="0"/>
              <a:t>选择数据</a:t>
            </a:r>
            <a:r>
              <a:rPr lang="en-US" altLang="zh-CN" dirty="0" smtClean="0"/>
              <a:t/>
            </a:r>
            <a:br>
              <a:rPr lang="en-US" altLang="zh-CN" dirty="0" smtClean="0"/>
            </a:br>
            <a:r>
              <a:rPr lang="zh-CN" altLang="en-US" sz="2700" dirty="0" smtClean="0"/>
              <a:t>（</a:t>
            </a:r>
            <a:r>
              <a:rPr lang="en-US" sz="2700" dirty="0" smtClean="0"/>
              <a:t>Data-Select cases</a:t>
            </a:r>
            <a:r>
              <a:rPr lang="zh-CN" altLang="en-US" sz="2700" dirty="0" smtClean="0"/>
              <a:t>）</a:t>
            </a:r>
            <a:endParaRPr lang="zh-CN" altLang="en-US" sz="2700" dirty="0"/>
          </a:p>
        </p:txBody>
      </p:sp>
      <p:sp>
        <p:nvSpPr>
          <p:cNvPr id="7" name="文本占位符 6"/>
          <p:cNvSpPr>
            <a:spLocks noGrp="1"/>
          </p:cNvSpPr>
          <p:nvPr>
            <p:ph idx="1"/>
          </p:nvPr>
        </p:nvSpPr>
        <p:spPr/>
        <p:txBody>
          <a:bodyPr>
            <a:normAutofit/>
          </a:bodyPr>
          <a:lstStyle/>
          <a:p>
            <a:r>
              <a:rPr lang="zh-CN" altLang="en-US" dirty="0" smtClean="0"/>
              <a:t>有时需对特定观测对象进行分析，通过给数据表设置选择条件或过滤条件，可以满足这一条件。</a:t>
            </a:r>
            <a:endParaRPr lang="en-US" altLang="zh-CN" dirty="0" smtClean="0"/>
          </a:p>
          <a:p>
            <a:r>
              <a:rPr lang="zh-CN" altLang="en-US" dirty="0" smtClean="0"/>
              <a:t>只有被选择的数据参加数据分析计算，没有被选择的数据不参加数据分析计算。</a:t>
            </a:r>
            <a:endParaRPr lang="en-US" altLang="zh-CN" dirty="0" smtClean="0"/>
          </a:p>
          <a:p>
            <a:r>
              <a:rPr lang="en-US" dirty="0" smtClean="0"/>
              <a:t>SPSS</a:t>
            </a:r>
            <a:r>
              <a:rPr lang="zh-CN" altLang="en-US" dirty="0" smtClean="0"/>
              <a:t>中可以按照条件、数据范围或抽样等方式进行选择。</a:t>
            </a:r>
            <a:endParaRPr lang="zh-CN" altLang="en-US"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22</a:t>
            </a:fld>
            <a:endParaRPr lang="zh-CN"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23</a:t>
            </a:fld>
            <a:endParaRPr lang="zh-CN" altLang="en-US"/>
          </a:p>
        </p:txBody>
      </p:sp>
      <p:pic>
        <p:nvPicPr>
          <p:cNvPr id="36867" name="Picture 3"/>
          <p:cNvPicPr>
            <a:picLocks noGrp="1" noChangeAspect="1" noChangeArrowheads="1"/>
          </p:cNvPicPr>
          <p:nvPr>
            <p:ph idx="1"/>
          </p:nvPr>
        </p:nvPicPr>
        <p:blipFill>
          <a:blip r:embed="rId2" cstate="print"/>
          <a:srcRect l="22255" t="34093" r="33353" b="16976"/>
          <a:stretch>
            <a:fillRect/>
          </a:stretch>
        </p:blipFill>
        <p:spPr bwMode="auto">
          <a:xfrm>
            <a:off x="357158" y="1500174"/>
            <a:ext cx="8429684" cy="4857784"/>
          </a:xfrm>
          <a:prstGeom prst="rect">
            <a:avLst/>
          </a:prstGeom>
          <a:noFill/>
          <a:ln w="9525">
            <a:noFill/>
            <a:miter lim="800000"/>
            <a:headEnd/>
            <a:tailEnd/>
          </a:ln>
          <a:effectLst/>
        </p:spPr>
      </p:pic>
      <p:sp>
        <p:nvSpPr>
          <p:cNvPr id="9" name="TextBox 8"/>
          <p:cNvSpPr txBox="1"/>
          <p:nvPr/>
        </p:nvSpPr>
        <p:spPr>
          <a:xfrm>
            <a:off x="6286512" y="5905046"/>
            <a:ext cx="2286016" cy="738664"/>
          </a:xfrm>
          <a:prstGeom prst="rect">
            <a:avLst/>
          </a:prstGeom>
          <a:noFill/>
        </p:spPr>
        <p:txBody>
          <a:bodyPr wrap="square" rtlCol="0">
            <a:spAutoFit/>
          </a:bodyPr>
          <a:lstStyle/>
          <a:p>
            <a:r>
              <a:rPr lang="zh-CN" altLang="en-US" sz="2400" b="1" dirty="0" smtClean="0">
                <a:solidFill>
                  <a:srgbClr val="00B050"/>
                </a:solidFill>
              </a:rPr>
              <a:t>例子：</a:t>
            </a:r>
            <a:r>
              <a:rPr lang="en-US" sz="2400" dirty="0" smtClean="0"/>
              <a:t>2.1.sav</a:t>
            </a:r>
            <a:endParaRPr lang="zh-CN" altLang="en-US" sz="2400" dirty="0" smtClean="0"/>
          </a:p>
          <a:p>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rmAutofit fontScale="90000"/>
          </a:bodyPr>
          <a:lstStyle/>
          <a:p>
            <a:r>
              <a:rPr lang="en-US" dirty="0" smtClean="0"/>
              <a:t>2.4 </a:t>
            </a:r>
            <a:r>
              <a:rPr lang="zh-CN" altLang="en-US" dirty="0" smtClean="0"/>
              <a:t>数据排序</a:t>
            </a:r>
            <a:r>
              <a:rPr lang="en-US" altLang="zh-CN" dirty="0" smtClean="0"/>
              <a:t/>
            </a:r>
            <a:br>
              <a:rPr lang="en-US" altLang="zh-CN" dirty="0" smtClean="0"/>
            </a:br>
            <a:r>
              <a:rPr lang="zh-CN" altLang="en-US" sz="2700" dirty="0" smtClean="0"/>
              <a:t>（</a:t>
            </a:r>
            <a:r>
              <a:rPr lang="en-US" sz="2700" dirty="0" smtClean="0"/>
              <a:t>Data-Sort cases</a:t>
            </a:r>
            <a:r>
              <a:rPr lang="zh-CN" altLang="en-US" sz="2700" dirty="0" smtClean="0"/>
              <a:t>）</a:t>
            </a:r>
            <a:endParaRPr lang="zh-CN" altLang="en-US" sz="2700" dirty="0"/>
          </a:p>
        </p:txBody>
      </p:sp>
      <p:sp>
        <p:nvSpPr>
          <p:cNvPr id="9" name="内容占位符 8"/>
          <p:cNvSpPr>
            <a:spLocks noGrp="1"/>
          </p:cNvSpPr>
          <p:nvPr>
            <p:ph sz="half" idx="1"/>
          </p:nvPr>
        </p:nvSpPr>
        <p:spPr>
          <a:xfrm>
            <a:off x="457200" y="2428868"/>
            <a:ext cx="3257544" cy="3697295"/>
          </a:xfrm>
        </p:spPr>
        <p:txBody>
          <a:bodyPr/>
          <a:lstStyle/>
          <a:p>
            <a:r>
              <a:rPr lang="en-US" dirty="0" smtClean="0"/>
              <a:t>SPSS</a:t>
            </a:r>
            <a:r>
              <a:rPr lang="zh-CN" altLang="en-US" dirty="0" smtClean="0"/>
              <a:t>可以对数据基于一个或者多个变量进行排序。</a:t>
            </a:r>
            <a:endParaRPr lang="zh-CN" altLang="en-US" dirty="0"/>
          </a:p>
        </p:txBody>
      </p:sp>
      <p:sp>
        <p:nvSpPr>
          <p:cNvPr id="5" name="日期占位符 4"/>
          <p:cNvSpPr>
            <a:spLocks noGrp="1"/>
          </p:cNvSpPr>
          <p:nvPr>
            <p:ph type="dt" sz="half" idx="10"/>
          </p:nvPr>
        </p:nvSpPr>
        <p:spPr/>
        <p:txBody>
          <a:bodyPr/>
          <a:lstStyle/>
          <a:p>
            <a:fld id="{6CF32AD2-D58B-467E-B2BE-D14A8238AE10}" type="datetime1">
              <a:rPr lang="zh-CN" altLang="en-US" smtClean="0"/>
              <a:pPr/>
              <a:t>2017/8/10</a:t>
            </a:fld>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24</a:t>
            </a:fld>
            <a:endParaRPr lang="zh-CN" altLang="en-US"/>
          </a:p>
        </p:txBody>
      </p:sp>
      <p:pic>
        <p:nvPicPr>
          <p:cNvPr id="12" name="内容占位符 11"/>
          <p:cNvPicPr>
            <a:picLocks noGrp="1"/>
          </p:cNvPicPr>
          <p:nvPr>
            <p:ph sz="half" idx="2"/>
          </p:nvPr>
        </p:nvPicPr>
        <p:blipFill>
          <a:blip r:embed="rId2" cstate="print"/>
          <a:srcRect l="25283" t="27778" r="33542" b="42592"/>
          <a:stretch>
            <a:fillRect/>
          </a:stretch>
        </p:blipFill>
        <p:spPr bwMode="auto">
          <a:xfrm>
            <a:off x="3786182" y="2500306"/>
            <a:ext cx="4603589" cy="27860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2.</a:t>
            </a:r>
            <a:r>
              <a:rPr lang="en-US" altLang="zh-CN" dirty="0" smtClean="0"/>
              <a:t>5</a:t>
            </a:r>
            <a:r>
              <a:rPr lang="en-US" dirty="0" smtClean="0"/>
              <a:t>  </a:t>
            </a:r>
            <a:r>
              <a:rPr lang="zh-CN" altLang="en-US" dirty="0" smtClean="0"/>
              <a:t>数据表合并</a:t>
            </a:r>
            <a:r>
              <a:rPr lang="en-US" altLang="zh-CN" dirty="0" smtClean="0"/>
              <a:t/>
            </a:r>
            <a:br>
              <a:rPr lang="en-US" altLang="zh-CN" dirty="0" smtClean="0"/>
            </a:br>
            <a:r>
              <a:rPr lang="zh-CN" altLang="en-US" dirty="0" smtClean="0"/>
              <a:t>（</a:t>
            </a:r>
            <a:r>
              <a:rPr lang="en-US" dirty="0" smtClean="0"/>
              <a:t>Data-Merge files</a:t>
            </a:r>
            <a:r>
              <a:rPr lang="zh-CN" altLang="en-US" dirty="0" smtClean="0"/>
              <a:t>）</a:t>
            </a:r>
            <a:endParaRPr lang="zh-CN" altLang="en-US" dirty="0"/>
          </a:p>
        </p:txBody>
      </p:sp>
      <p:sp>
        <p:nvSpPr>
          <p:cNvPr id="3" name="内容占位符 2"/>
          <p:cNvSpPr>
            <a:spLocks noGrp="1"/>
          </p:cNvSpPr>
          <p:nvPr>
            <p:ph idx="1"/>
          </p:nvPr>
        </p:nvSpPr>
        <p:spPr/>
        <p:txBody>
          <a:bodyPr>
            <a:normAutofit/>
          </a:bodyPr>
          <a:lstStyle/>
          <a:p>
            <a:r>
              <a:rPr lang="zh-CN" altLang="en-US" dirty="0" smtClean="0"/>
              <a:t>增加观测量</a:t>
            </a:r>
          </a:p>
          <a:p>
            <a:pPr lvl="1"/>
            <a:r>
              <a:rPr lang="zh-CN" altLang="en-US" dirty="0" smtClean="0"/>
              <a:t>把一个外部文件的与工作文件具有相同变量的观测量增加到当前文件中，相当于两个文件的“纵向合并”。</a:t>
            </a:r>
          </a:p>
          <a:p>
            <a:r>
              <a:rPr lang="zh-CN" altLang="en-US" dirty="0" smtClean="0"/>
              <a:t>增加变量</a:t>
            </a:r>
          </a:p>
          <a:p>
            <a:pPr lvl="1"/>
            <a:r>
              <a:rPr lang="zh-CN" altLang="en-US" dirty="0" smtClean="0"/>
              <a:t>指将一个外部文件中的若干变量填加到当前文件夹中，相当于两个文件的“横向合并”。</a:t>
            </a:r>
          </a:p>
          <a:p>
            <a:endParaRPr lang="zh-CN" altLang="en-US"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25</a:t>
            </a:fld>
            <a:endParaRPr lang="zh-CN"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26</a:t>
            </a:fld>
            <a:endParaRPr lang="zh-CN" altLang="en-US"/>
          </a:p>
        </p:txBody>
      </p:sp>
      <p:pic>
        <p:nvPicPr>
          <p:cNvPr id="6" name="内容占位符 5"/>
          <p:cNvPicPr>
            <a:picLocks noGrp="1"/>
          </p:cNvPicPr>
          <p:nvPr>
            <p:ph idx="1"/>
          </p:nvPr>
        </p:nvPicPr>
        <p:blipFill>
          <a:blip r:embed="rId2" cstate="print"/>
          <a:srcRect l="27269" t="22531" r="27384" b="27778"/>
          <a:stretch>
            <a:fillRect/>
          </a:stretch>
        </p:blipFill>
        <p:spPr bwMode="auto">
          <a:xfrm>
            <a:off x="1500166" y="1214423"/>
            <a:ext cx="5929353" cy="3500462"/>
          </a:xfrm>
          <a:prstGeom prst="rect">
            <a:avLst/>
          </a:prstGeom>
          <a:noFill/>
          <a:ln w="9525">
            <a:noFill/>
            <a:miter lim="800000"/>
            <a:headEnd/>
            <a:tailEnd/>
          </a:ln>
        </p:spPr>
      </p:pic>
      <p:sp>
        <p:nvSpPr>
          <p:cNvPr id="7" name="TextBox 6"/>
          <p:cNvSpPr txBox="1"/>
          <p:nvPr/>
        </p:nvSpPr>
        <p:spPr>
          <a:xfrm>
            <a:off x="1357290" y="5429264"/>
            <a:ext cx="6357982" cy="830997"/>
          </a:xfrm>
          <a:prstGeom prst="rect">
            <a:avLst/>
          </a:prstGeom>
          <a:noFill/>
        </p:spPr>
        <p:txBody>
          <a:bodyPr wrap="square" rtlCol="0">
            <a:spAutoFit/>
          </a:bodyPr>
          <a:lstStyle/>
          <a:p>
            <a:r>
              <a:rPr lang="zh-CN" altLang="en-US" sz="2400" b="1" dirty="0" smtClean="0">
                <a:solidFill>
                  <a:srgbClr val="00B050"/>
                </a:solidFill>
              </a:rPr>
              <a:t>例子（增加观测量）：</a:t>
            </a:r>
            <a:r>
              <a:rPr lang="zh-CN" altLang="en-US" sz="2400" dirty="0" smtClean="0"/>
              <a:t>公司</a:t>
            </a:r>
            <a:r>
              <a:rPr lang="en-US" sz="2400" dirty="0" smtClean="0"/>
              <a:t>.</a:t>
            </a:r>
            <a:r>
              <a:rPr lang="en-US" sz="2400" dirty="0" err="1" smtClean="0"/>
              <a:t>sav</a:t>
            </a:r>
            <a:r>
              <a:rPr lang="zh-CN" altLang="en-US" sz="2400" dirty="0" smtClean="0"/>
              <a:t>；</a:t>
            </a:r>
            <a:r>
              <a:rPr lang="en-US" sz="2400" dirty="0" smtClean="0"/>
              <a:t>company.sav</a:t>
            </a:r>
            <a:endParaRPr lang="zh-CN" altLang="en-US" sz="2400" dirty="0" smtClean="0"/>
          </a:p>
          <a:p>
            <a:endParaRPr lang="zh-CN" alt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27</a:t>
            </a:fld>
            <a:endParaRPr lang="zh-CN" altLang="en-US"/>
          </a:p>
        </p:txBody>
      </p:sp>
      <p:pic>
        <p:nvPicPr>
          <p:cNvPr id="38927" name="Picture 15"/>
          <p:cNvPicPr>
            <a:picLocks noGrp="1" noChangeAspect="1" noChangeArrowheads="1"/>
          </p:cNvPicPr>
          <p:nvPr>
            <p:ph idx="1"/>
          </p:nvPr>
        </p:nvPicPr>
        <p:blipFill>
          <a:blip r:embed="rId2" cstate="print"/>
          <a:srcRect l="22255" t="35672" r="28728" b="12241"/>
          <a:stretch>
            <a:fillRect/>
          </a:stretch>
        </p:blipFill>
        <p:spPr bwMode="auto">
          <a:xfrm>
            <a:off x="1214414" y="1214422"/>
            <a:ext cx="6643734" cy="4214842"/>
          </a:xfrm>
          <a:prstGeom prst="rect">
            <a:avLst/>
          </a:prstGeom>
          <a:noFill/>
          <a:ln w="9525">
            <a:noFill/>
            <a:miter lim="800000"/>
            <a:headEnd/>
            <a:tailEnd/>
          </a:ln>
          <a:effectLst/>
        </p:spPr>
      </p:pic>
      <p:sp>
        <p:nvSpPr>
          <p:cNvPr id="16" name="TextBox 15"/>
          <p:cNvSpPr txBox="1"/>
          <p:nvPr/>
        </p:nvSpPr>
        <p:spPr>
          <a:xfrm>
            <a:off x="1071538" y="5715016"/>
            <a:ext cx="7072362" cy="830997"/>
          </a:xfrm>
          <a:prstGeom prst="rect">
            <a:avLst/>
          </a:prstGeom>
          <a:noFill/>
        </p:spPr>
        <p:txBody>
          <a:bodyPr wrap="square" rtlCol="0">
            <a:spAutoFit/>
          </a:bodyPr>
          <a:lstStyle/>
          <a:p>
            <a:r>
              <a:rPr lang="zh-CN" altLang="en-US" sz="2400" b="1" dirty="0" smtClean="0">
                <a:solidFill>
                  <a:srgbClr val="00B050"/>
                </a:solidFill>
              </a:rPr>
              <a:t>例子（增加变量）：</a:t>
            </a:r>
            <a:r>
              <a:rPr lang="zh-CN" altLang="en-US" sz="2400" dirty="0" smtClean="0"/>
              <a:t>研究生</a:t>
            </a:r>
            <a:r>
              <a:rPr lang="en-US" sz="2400" dirty="0" smtClean="0"/>
              <a:t>left.sav</a:t>
            </a:r>
            <a:r>
              <a:rPr lang="zh-CN" altLang="en-US" sz="2400" dirty="0" smtClean="0"/>
              <a:t>，研究生</a:t>
            </a:r>
            <a:r>
              <a:rPr lang="en-US" sz="2400" dirty="0" smtClean="0"/>
              <a:t>right.sav</a:t>
            </a:r>
            <a:endParaRPr lang="zh-CN" altLang="en-US" sz="2400" dirty="0" smtClean="0"/>
          </a:p>
          <a:p>
            <a:endParaRPr lang="zh-CN" alt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2.</a:t>
            </a:r>
            <a:r>
              <a:rPr lang="en-US" altLang="zh-CN" dirty="0" smtClean="0"/>
              <a:t>6</a:t>
            </a:r>
            <a:r>
              <a:rPr lang="en-US" dirty="0" smtClean="0"/>
              <a:t> </a:t>
            </a:r>
            <a:r>
              <a:rPr lang="zh-CN" altLang="en-US" dirty="0" smtClean="0"/>
              <a:t>数据表拆分</a:t>
            </a:r>
            <a:r>
              <a:rPr lang="en-US" altLang="zh-CN" dirty="0" smtClean="0"/>
              <a:t/>
            </a:r>
            <a:br>
              <a:rPr lang="en-US" altLang="zh-CN" dirty="0" smtClean="0"/>
            </a:br>
            <a:r>
              <a:rPr lang="zh-CN" altLang="en-US" dirty="0" smtClean="0"/>
              <a:t>（</a:t>
            </a:r>
            <a:r>
              <a:rPr lang="en-US" dirty="0" smtClean="0"/>
              <a:t>Data-Split File</a:t>
            </a:r>
            <a:r>
              <a:rPr lang="zh-CN" altLang="en-US" dirty="0" smtClean="0"/>
              <a:t>）</a:t>
            </a:r>
            <a:endParaRPr lang="zh-CN" altLang="en-US" dirty="0"/>
          </a:p>
        </p:txBody>
      </p:sp>
      <p:sp>
        <p:nvSpPr>
          <p:cNvPr id="3" name="内容占位符 2"/>
          <p:cNvSpPr>
            <a:spLocks noGrp="1"/>
          </p:cNvSpPr>
          <p:nvPr>
            <p:ph idx="1"/>
          </p:nvPr>
        </p:nvSpPr>
        <p:spPr/>
        <p:txBody>
          <a:bodyPr/>
          <a:lstStyle/>
          <a:p>
            <a:r>
              <a:rPr lang="zh-CN" altLang="en-US" dirty="0" smtClean="0"/>
              <a:t>对数据表指定分组变量，在数据分析时使分析过程按照分组变量生成虚数据表进行分组分析，得到各个组的结果，好像数据表被分成了多个不同组构成的小的数据文件一样。选择操作后数据表并没有</a:t>
            </a:r>
            <a:r>
              <a:rPr lang="zh-CN" altLang="en-US" dirty="0"/>
              <a:t>明显</a:t>
            </a:r>
            <a:r>
              <a:rPr lang="zh-CN" altLang="en-US" dirty="0" smtClean="0"/>
              <a:t>的变化。</a:t>
            </a:r>
          </a:p>
          <a:p>
            <a:r>
              <a:rPr lang="zh-CN" altLang="en-US" dirty="0" smtClean="0"/>
              <a:t>运行描述性统计等过程，可以看到分组后的结果</a:t>
            </a:r>
            <a:endParaRPr lang="zh-CN" altLang="en-US"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28</a:t>
            </a:fld>
            <a:endParaRPr lang="zh-CN"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29</a:t>
            </a:fld>
            <a:endParaRPr lang="zh-CN" altLang="en-US"/>
          </a:p>
        </p:txBody>
      </p:sp>
      <p:pic>
        <p:nvPicPr>
          <p:cNvPr id="45058" name="Picture 2"/>
          <p:cNvPicPr>
            <a:picLocks noGrp="1" noChangeAspect="1" noChangeArrowheads="1"/>
          </p:cNvPicPr>
          <p:nvPr>
            <p:ph idx="1"/>
          </p:nvPr>
        </p:nvPicPr>
        <p:blipFill>
          <a:blip r:embed="rId2" cstate="print"/>
          <a:srcRect l="23179" t="38828" r="25954" b="21712"/>
          <a:stretch>
            <a:fillRect/>
          </a:stretch>
        </p:blipFill>
        <p:spPr bwMode="auto">
          <a:xfrm>
            <a:off x="857224" y="1500174"/>
            <a:ext cx="7286676" cy="3643338"/>
          </a:xfrm>
          <a:prstGeom prst="rect">
            <a:avLst/>
          </a:prstGeom>
          <a:noFill/>
          <a:ln w="9525">
            <a:noFill/>
            <a:miter lim="800000"/>
            <a:headEnd/>
            <a:tailEnd/>
          </a:ln>
          <a:effectLst/>
        </p:spPr>
      </p:pic>
      <p:sp>
        <p:nvSpPr>
          <p:cNvPr id="7" name="TextBox 6"/>
          <p:cNvSpPr txBox="1"/>
          <p:nvPr/>
        </p:nvSpPr>
        <p:spPr>
          <a:xfrm>
            <a:off x="1857356" y="5500702"/>
            <a:ext cx="5286412" cy="830997"/>
          </a:xfrm>
          <a:prstGeom prst="rect">
            <a:avLst/>
          </a:prstGeom>
          <a:noFill/>
        </p:spPr>
        <p:txBody>
          <a:bodyPr wrap="square" rtlCol="0">
            <a:spAutoFit/>
          </a:bodyPr>
          <a:lstStyle/>
          <a:p>
            <a:r>
              <a:rPr lang="zh-CN" altLang="en-US" sz="2400" b="1" dirty="0" smtClean="0">
                <a:solidFill>
                  <a:srgbClr val="00B050"/>
                </a:solidFill>
              </a:rPr>
              <a:t>例子：</a:t>
            </a:r>
            <a:r>
              <a:rPr lang="en-US" sz="2400" dirty="0" smtClean="0"/>
              <a:t>2.1.sav</a:t>
            </a:r>
            <a:r>
              <a:rPr lang="zh-CN" altLang="en-US" sz="2400" dirty="0" smtClean="0"/>
              <a:t>（</a:t>
            </a:r>
            <a:r>
              <a:rPr lang="en-US" sz="2400" dirty="0" smtClean="0"/>
              <a:t> </a:t>
            </a:r>
            <a:r>
              <a:rPr lang="zh-CN" altLang="en-US" sz="2400" dirty="0" smtClean="0"/>
              <a:t>对比描述性统计结果）</a:t>
            </a:r>
          </a:p>
          <a:p>
            <a:endParaRPr lang="zh-CN" alt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F15E3FB-A577-4B16-825F-389B6FBD5D6A}" type="datetime1">
              <a:rPr lang="zh-CN" altLang="en-US"/>
              <a:pPr/>
              <a:t>2017/8/10</a:t>
            </a:fld>
            <a:endParaRPr lang="en-US" altLang="zh-CN"/>
          </a:p>
        </p:txBody>
      </p:sp>
      <p:sp>
        <p:nvSpPr>
          <p:cNvPr id="5" name="灯片编号占位符 5"/>
          <p:cNvSpPr>
            <a:spLocks noGrp="1"/>
          </p:cNvSpPr>
          <p:nvPr>
            <p:ph type="sldNum" sz="quarter" idx="12"/>
          </p:nvPr>
        </p:nvSpPr>
        <p:spPr/>
        <p:txBody>
          <a:bodyPr/>
          <a:lstStyle/>
          <a:p>
            <a:fld id="{02299E45-7834-4D75-9BAF-5F68DD5C0BF1}" type="slidenum">
              <a:rPr lang="en-US" altLang="zh-CN"/>
              <a:pPr/>
              <a:t>3</a:t>
            </a:fld>
            <a:endParaRPr lang="en-US" altLang="zh-CN"/>
          </a:p>
        </p:txBody>
      </p:sp>
      <p:sp>
        <p:nvSpPr>
          <p:cNvPr id="68610" name="Rectangle 2"/>
          <p:cNvSpPr>
            <a:spLocks noGrp="1" noChangeArrowheads="1"/>
          </p:cNvSpPr>
          <p:nvPr>
            <p:ph type="title"/>
          </p:nvPr>
        </p:nvSpPr>
        <p:spPr/>
        <p:txBody>
          <a:bodyPr/>
          <a:lstStyle/>
          <a:p>
            <a:endParaRPr lang="zh-CN" altLang="en-US" dirty="0"/>
          </a:p>
        </p:txBody>
      </p:sp>
      <p:sp>
        <p:nvSpPr>
          <p:cNvPr id="68611" name="Rectangle 3"/>
          <p:cNvSpPr>
            <a:spLocks noGrp="1" noChangeArrowheads="1"/>
          </p:cNvSpPr>
          <p:nvPr>
            <p:ph type="body" idx="1"/>
          </p:nvPr>
        </p:nvSpPr>
        <p:spPr>
          <a:xfrm>
            <a:off x="566738" y="1484784"/>
            <a:ext cx="8181975" cy="4535016"/>
          </a:xfrm>
        </p:spPr>
        <p:txBody>
          <a:bodyPr/>
          <a:lstStyle/>
          <a:p>
            <a:pPr marL="0" indent="0">
              <a:buNone/>
            </a:pPr>
            <a:r>
              <a:rPr lang="en-US" altLang="zh-CN" dirty="0">
                <a:solidFill>
                  <a:schemeClr val="accent2"/>
                </a:solidFill>
                <a:latin typeface="黑体" pitchFamily="2" charset="-122"/>
                <a:ea typeface="黑体" pitchFamily="2" charset="-122"/>
              </a:rPr>
              <a:t>SPSS</a:t>
            </a:r>
            <a:r>
              <a:rPr lang="zh-CN" altLang="en-US" dirty="0">
                <a:solidFill>
                  <a:schemeClr val="accent2"/>
                </a:solidFill>
                <a:latin typeface="黑体" pitchFamily="2" charset="-122"/>
                <a:ea typeface="黑体" pitchFamily="2" charset="-122"/>
              </a:rPr>
              <a:t>的主要特点：</a:t>
            </a:r>
            <a:r>
              <a:rPr lang="zh-CN" altLang="en-US" dirty="0"/>
              <a:t> </a:t>
            </a:r>
            <a:endParaRPr lang="en-US" altLang="zh-CN" dirty="0" smtClean="0"/>
          </a:p>
          <a:p>
            <a:r>
              <a:rPr lang="zh-CN" altLang="en-US" dirty="0" smtClean="0"/>
              <a:t>工作</a:t>
            </a:r>
            <a:r>
              <a:rPr lang="zh-CN" altLang="en-US" dirty="0"/>
              <a:t>界面友好；</a:t>
            </a:r>
          </a:p>
          <a:p>
            <a:r>
              <a:rPr lang="zh-CN" altLang="en-US" dirty="0"/>
              <a:t>完善的数据转换接口；</a:t>
            </a:r>
          </a:p>
          <a:p>
            <a:r>
              <a:rPr lang="zh-CN" altLang="en-US" dirty="0"/>
              <a:t>能满足不同层次与领域统计人员的需要；</a:t>
            </a:r>
          </a:p>
          <a:p>
            <a:r>
              <a:rPr lang="zh-CN" altLang="en-US" dirty="0"/>
              <a:t>强大的统计图绘制和编辑功能；</a:t>
            </a:r>
          </a:p>
          <a:p>
            <a:r>
              <a:rPr lang="zh-CN" altLang="en-US" dirty="0"/>
              <a:t>丰富的指导协助功能。</a:t>
            </a:r>
          </a:p>
          <a:p>
            <a:pPr>
              <a:buFont typeface="Wingdings" pitchFamily="2" charset="2"/>
              <a:buNone/>
            </a:pPr>
            <a:endParaRPr lang="en-US" altLang="zh-CN" dirty="0"/>
          </a:p>
        </p:txBody>
      </p:sp>
    </p:spTree>
    <p:extLst>
      <p:ext uri="{BB962C8B-B14F-4D97-AF65-F5344CB8AC3E}">
        <p14:creationId xmlns:p14="http://schemas.microsoft.com/office/powerpoint/2010/main" val="1949356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2.</a:t>
            </a:r>
            <a:r>
              <a:rPr lang="en-US" altLang="zh-CN" dirty="0" smtClean="0"/>
              <a:t>7</a:t>
            </a:r>
            <a:r>
              <a:rPr lang="en-US" dirty="0" smtClean="0"/>
              <a:t>  </a:t>
            </a:r>
            <a:r>
              <a:rPr lang="zh-CN" altLang="en-US" dirty="0" smtClean="0"/>
              <a:t>数据汇总</a:t>
            </a:r>
            <a:r>
              <a:rPr lang="en-US" altLang="zh-CN" dirty="0" smtClean="0"/>
              <a:t/>
            </a:r>
            <a:br>
              <a:rPr lang="en-US" altLang="zh-CN" dirty="0" smtClean="0"/>
            </a:br>
            <a:r>
              <a:rPr lang="zh-CN" altLang="en-US" sz="2700" dirty="0" smtClean="0"/>
              <a:t>（</a:t>
            </a:r>
            <a:r>
              <a:rPr lang="en-US" sz="2700" dirty="0" smtClean="0"/>
              <a:t>Data-Aggregate</a:t>
            </a:r>
            <a:r>
              <a:rPr lang="zh-CN" altLang="en-US" sz="2700" dirty="0" smtClean="0"/>
              <a:t>）</a:t>
            </a:r>
            <a:endParaRPr lang="zh-CN" altLang="en-US" sz="2700"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30</a:t>
            </a:fld>
            <a:endParaRPr lang="zh-CN" altLang="en-US"/>
          </a:p>
        </p:txBody>
      </p:sp>
      <p:pic>
        <p:nvPicPr>
          <p:cNvPr id="46083" name="Picture 3"/>
          <p:cNvPicPr>
            <a:picLocks noGrp="1" noChangeAspect="1" noChangeArrowheads="1"/>
          </p:cNvPicPr>
          <p:nvPr>
            <p:ph idx="1"/>
          </p:nvPr>
        </p:nvPicPr>
        <p:blipFill>
          <a:blip r:embed="rId2" cstate="print"/>
          <a:srcRect l="22255" t="33430" r="36127" b="21711"/>
          <a:stretch>
            <a:fillRect/>
          </a:stretch>
        </p:blipFill>
        <p:spPr bwMode="auto">
          <a:xfrm>
            <a:off x="1142976" y="1643050"/>
            <a:ext cx="6786610" cy="3500462"/>
          </a:xfrm>
          <a:prstGeom prst="rect">
            <a:avLst/>
          </a:prstGeom>
          <a:noFill/>
          <a:ln w="9525">
            <a:noFill/>
            <a:miter lim="800000"/>
            <a:headEnd/>
            <a:tailEnd/>
          </a:ln>
          <a:effectLst/>
        </p:spPr>
      </p:pic>
      <p:sp>
        <p:nvSpPr>
          <p:cNvPr id="9" name="TextBox 8"/>
          <p:cNvSpPr txBox="1"/>
          <p:nvPr/>
        </p:nvSpPr>
        <p:spPr>
          <a:xfrm>
            <a:off x="1000100" y="5429264"/>
            <a:ext cx="7572428" cy="1200329"/>
          </a:xfrm>
          <a:prstGeom prst="rect">
            <a:avLst/>
          </a:prstGeom>
          <a:noFill/>
        </p:spPr>
        <p:txBody>
          <a:bodyPr wrap="square" rtlCol="0">
            <a:spAutoFit/>
          </a:bodyPr>
          <a:lstStyle/>
          <a:p>
            <a:r>
              <a:rPr lang="zh-CN" altLang="en-US" sz="2400" dirty="0" smtClean="0"/>
              <a:t>按照分组变量分组汇总，并在数据文件中保存结果</a:t>
            </a:r>
          </a:p>
          <a:p>
            <a:r>
              <a:rPr lang="zh-CN" altLang="en-US" sz="2400" b="1" dirty="0" smtClean="0">
                <a:solidFill>
                  <a:srgbClr val="00B050"/>
                </a:solidFill>
              </a:rPr>
              <a:t>例子：</a:t>
            </a:r>
            <a:r>
              <a:rPr lang="en-US" sz="2400" dirty="0" smtClean="0"/>
              <a:t>2.1.sav</a:t>
            </a:r>
            <a:endParaRPr lang="zh-CN" altLang="en-US" sz="2400" dirty="0" smtClean="0"/>
          </a:p>
          <a:p>
            <a:endParaRPr lang="zh-CN" altLang="en-U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2.</a:t>
            </a:r>
            <a:r>
              <a:rPr lang="en-US" altLang="zh-CN" dirty="0" smtClean="0"/>
              <a:t>8</a:t>
            </a:r>
            <a:r>
              <a:rPr lang="en-US" dirty="0" smtClean="0"/>
              <a:t>  </a:t>
            </a:r>
            <a:r>
              <a:rPr lang="zh-CN" altLang="en-US" dirty="0" smtClean="0"/>
              <a:t>查找数据</a:t>
            </a:r>
            <a:endParaRPr lang="zh-CN" altLang="en-US" dirty="0"/>
          </a:p>
        </p:txBody>
      </p:sp>
      <p:sp>
        <p:nvSpPr>
          <p:cNvPr id="6" name="文本占位符 5"/>
          <p:cNvSpPr>
            <a:spLocks noGrp="1"/>
          </p:cNvSpPr>
          <p:nvPr>
            <p:ph type="body" idx="1"/>
          </p:nvPr>
        </p:nvSpPr>
        <p:spPr>
          <a:xfrm>
            <a:off x="457200" y="2000240"/>
            <a:ext cx="4040188" cy="639762"/>
          </a:xfrm>
        </p:spPr>
        <p:txBody>
          <a:bodyPr/>
          <a:lstStyle/>
          <a:p>
            <a:r>
              <a:rPr lang="en-US" sz="2800" dirty="0" smtClean="0"/>
              <a:t>2.9.1 </a:t>
            </a:r>
            <a:r>
              <a:rPr lang="zh-CN" altLang="en-US" sz="2800" dirty="0" smtClean="0"/>
              <a:t>直接切换到某例（</a:t>
            </a:r>
            <a:r>
              <a:rPr lang="en-US" sz="2800" dirty="0" smtClean="0"/>
              <a:t>Edit-go to case</a:t>
            </a:r>
            <a:r>
              <a:rPr lang="zh-CN" altLang="en-US" sz="2800" dirty="0" smtClean="0"/>
              <a:t>）</a:t>
            </a:r>
            <a:endParaRPr lang="zh-CN" altLang="en-US" sz="2800" dirty="0"/>
          </a:p>
        </p:txBody>
      </p:sp>
      <p:sp>
        <p:nvSpPr>
          <p:cNvPr id="8" name="文本占位符 7"/>
          <p:cNvSpPr>
            <a:spLocks noGrp="1"/>
          </p:cNvSpPr>
          <p:nvPr>
            <p:ph type="body" sz="quarter" idx="3"/>
          </p:nvPr>
        </p:nvSpPr>
        <p:spPr>
          <a:xfrm>
            <a:off x="4645025" y="2000240"/>
            <a:ext cx="4041775" cy="639762"/>
          </a:xfrm>
        </p:spPr>
        <p:txBody>
          <a:bodyPr/>
          <a:lstStyle/>
          <a:p>
            <a:r>
              <a:rPr lang="en-US" sz="2800" dirty="0" smtClean="0"/>
              <a:t>2.9.2 </a:t>
            </a:r>
            <a:r>
              <a:rPr lang="zh-CN" altLang="en-US" sz="2800" dirty="0" smtClean="0"/>
              <a:t>查找变量的数据值（</a:t>
            </a:r>
            <a:r>
              <a:rPr lang="en-US" sz="2800" dirty="0" smtClean="0"/>
              <a:t>Edit-Find</a:t>
            </a:r>
            <a:r>
              <a:rPr lang="zh-CN" altLang="en-US" sz="2800" dirty="0" smtClean="0"/>
              <a:t>）</a:t>
            </a:r>
            <a:endParaRPr lang="zh-CN" altLang="en-US" sz="2800"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31</a:t>
            </a:fld>
            <a:endParaRPr lang="zh-CN" altLang="en-US"/>
          </a:p>
        </p:txBody>
      </p:sp>
      <p:pic>
        <p:nvPicPr>
          <p:cNvPr id="10" name="内容占位符 9"/>
          <p:cNvPicPr>
            <a:picLocks noGrp="1"/>
          </p:cNvPicPr>
          <p:nvPr>
            <p:ph sz="half" idx="2"/>
          </p:nvPr>
        </p:nvPicPr>
        <p:blipFill>
          <a:blip r:embed="rId2" cstate="print"/>
          <a:srcRect l="33590" t="38580" r="33723" b="43827"/>
          <a:stretch>
            <a:fillRect/>
          </a:stretch>
        </p:blipFill>
        <p:spPr bwMode="auto">
          <a:xfrm>
            <a:off x="883215" y="3214686"/>
            <a:ext cx="2974406" cy="1857388"/>
          </a:xfrm>
          <a:prstGeom prst="rect">
            <a:avLst/>
          </a:prstGeom>
          <a:noFill/>
          <a:ln w="9525">
            <a:noFill/>
            <a:miter lim="800000"/>
            <a:headEnd/>
            <a:tailEnd/>
          </a:ln>
        </p:spPr>
      </p:pic>
      <p:pic>
        <p:nvPicPr>
          <p:cNvPr id="11" name="内容占位符 10"/>
          <p:cNvPicPr>
            <a:picLocks noGrp="1"/>
          </p:cNvPicPr>
          <p:nvPr>
            <p:ph sz="quarter" idx="4"/>
          </p:nvPr>
        </p:nvPicPr>
        <p:blipFill>
          <a:blip r:embed="rId3" cstate="print"/>
          <a:srcRect l="30159" t="16667" b="34568"/>
          <a:stretch>
            <a:fillRect/>
          </a:stretch>
        </p:blipFill>
        <p:spPr bwMode="auto">
          <a:xfrm>
            <a:off x="4357687" y="2714620"/>
            <a:ext cx="4329114" cy="3643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2.</a:t>
            </a:r>
            <a:r>
              <a:rPr lang="en-US" altLang="zh-CN" dirty="0" smtClean="0"/>
              <a:t>9</a:t>
            </a:r>
            <a:r>
              <a:rPr lang="en-US" dirty="0" smtClean="0"/>
              <a:t> </a:t>
            </a:r>
            <a:r>
              <a:rPr lang="zh-CN" altLang="en-US" dirty="0" smtClean="0"/>
              <a:t>公式计算</a:t>
            </a:r>
            <a:r>
              <a:rPr lang="en-US" altLang="zh-CN" dirty="0" smtClean="0"/>
              <a:t/>
            </a:r>
            <a:br>
              <a:rPr lang="en-US" altLang="zh-CN" dirty="0" smtClean="0"/>
            </a:br>
            <a:r>
              <a:rPr lang="zh-CN" altLang="en-US" sz="2700" dirty="0" smtClean="0"/>
              <a:t>（</a:t>
            </a:r>
            <a:r>
              <a:rPr lang="en-US" sz="2700" dirty="0" smtClean="0"/>
              <a:t>Transform-Compute Variable</a:t>
            </a:r>
            <a:r>
              <a:rPr lang="zh-CN" altLang="en-US" sz="2700" dirty="0" smtClean="0"/>
              <a:t>）</a:t>
            </a:r>
            <a:endParaRPr lang="zh-CN" altLang="en-US" sz="2700" dirty="0"/>
          </a:p>
        </p:txBody>
      </p:sp>
      <p:sp>
        <p:nvSpPr>
          <p:cNvPr id="7" name="日期占位符 6"/>
          <p:cNvSpPr>
            <a:spLocks noGrp="1"/>
          </p:cNvSpPr>
          <p:nvPr>
            <p:ph type="dt" sz="half" idx="10"/>
          </p:nvPr>
        </p:nvSpPr>
        <p:spPr/>
        <p:txBody>
          <a:bodyPr/>
          <a:lstStyle/>
          <a:p>
            <a:fld id="{1066EB7C-98D9-4CF8-AA8A-EC1E8B215F70}" type="datetime1">
              <a:rPr lang="zh-CN" altLang="en-US" smtClean="0"/>
              <a:pPr/>
              <a:t>2017/8/10</a:t>
            </a:fld>
            <a:endParaRPr lang="zh-CN" altLang="en-US"/>
          </a:p>
        </p:txBody>
      </p:sp>
      <p:sp>
        <p:nvSpPr>
          <p:cNvPr id="8" name="灯片编号占位符 7"/>
          <p:cNvSpPr>
            <a:spLocks noGrp="1"/>
          </p:cNvSpPr>
          <p:nvPr>
            <p:ph type="sldNum" sz="quarter" idx="12"/>
          </p:nvPr>
        </p:nvSpPr>
        <p:spPr/>
        <p:txBody>
          <a:bodyPr/>
          <a:lstStyle/>
          <a:p>
            <a:fld id="{0C913308-F349-4B6D-A68A-DD1791B4A57B}" type="slidenum">
              <a:rPr lang="zh-CN" altLang="en-US" smtClean="0"/>
              <a:pPr/>
              <a:t>32</a:t>
            </a:fld>
            <a:endParaRPr lang="zh-CN" altLang="en-US"/>
          </a:p>
        </p:txBody>
      </p:sp>
      <p:pic>
        <p:nvPicPr>
          <p:cNvPr id="1026" name="Picture 2"/>
          <p:cNvPicPr>
            <a:picLocks noGrp="1" noChangeAspect="1" noChangeArrowheads="1"/>
          </p:cNvPicPr>
          <p:nvPr>
            <p:ph idx="1"/>
          </p:nvPr>
        </p:nvPicPr>
        <p:blipFill>
          <a:blip r:embed="rId2" cstate="print"/>
          <a:srcRect l="22255" t="30936" r="22254" b="15398"/>
          <a:stretch>
            <a:fillRect/>
          </a:stretch>
        </p:blipFill>
        <p:spPr bwMode="auto">
          <a:xfrm>
            <a:off x="428596" y="1643050"/>
            <a:ext cx="8001056" cy="43577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17514"/>
            <a:ext cx="8229600" cy="2511420"/>
          </a:xfrm>
        </p:spPr>
        <p:txBody>
          <a:bodyPr>
            <a:normAutofit fontScale="90000"/>
          </a:bodyPr>
          <a:lstStyle/>
          <a:p>
            <a:r>
              <a:rPr lang="en-US" dirty="0" smtClean="0"/>
              <a:t>2.1</a:t>
            </a:r>
            <a:r>
              <a:rPr lang="en-US" altLang="zh-CN" dirty="0" smtClean="0"/>
              <a:t>0</a:t>
            </a:r>
            <a:r>
              <a:rPr lang="en-US" dirty="0" smtClean="0"/>
              <a:t>  </a:t>
            </a:r>
            <a:r>
              <a:rPr lang="zh-CN" altLang="en-US" dirty="0" smtClean="0"/>
              <a:t>数据编码</a:t>
            </a:r>
            <a:r>
              <a:rPr lang="en-US" altLang="zh-CN" dirty="0" smtClean="0"/>
              <a:t/>
            </a:r>
            <a:br>
              <a:rPr lang="en-US" altLang="zh-CN" dirty="0" smtClean="0"/>
            </a:br>
            <a:r>
              <a:rPr lang="zh-CN" altLang="en-US" sz="2700" dirty="0" smtClean="0"/>
              <a:t>（</a:t>
            </a:r>
            <a:r>
              <a:rPr lang="en-US" sz="2700" dirty="0" smtClean="0"/>
              <a:t>Transform-Recode into same variables</a:t>
            </a:r>
            <a:r>
              <a:rPr lang="zh-CN" altLang="en-US" sz="2700" dirty="0" smtClean="0"/>
              <a:t>；</a:t>
            </a:r>
            <a:r>
              <a:rPr lang="en-US" sz="2700" dirty="0" smtClean="0"/>
              <a:t>Transform-Recode into different variables</a:t>
            </a:r>
            <a:r>
              <a:rPr lang="zh-CN" altLang="en-US" sz="2700" dirty="0" smtClean="0"/>
              <a:t>；</a:t>
            </a:r>
            <a:r>
              <a:rPr lang="en-US" sz="2700" dirty="0" smtClean="0"/>
              <a:t>Transform-Automatic Recode</a:t>
            </a:r>
            <a:r>
              <a:rPr lang="zh-CN" altLang="en-US" sz="2700" dirty="0" smtClean="0"/>
              <a:t>）</a:t>
            </a:r>
            <a:r>
              <a:rPr lang="zh-CN" altLang="en-US" dirty="0" smtClean="0"/>
              <a:t/>
            </a:r>
            <a:br>
              <a:rPr lang="zh-CN" altLang="en-US" dirty="0" smtClean="0"/>
            </a:br>
            <a:endParaRPr lang="zh-CN" altLang="en-US"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33</a:t>
            </a:fld>
            <a:endParaRPr lang="zh-CN" altLang="en-US"/>
          </a:p>
        </p:txBody>
      </p:sp>
      <p:pic>
        <p:nvPicPr>
          <p:cNvPr id="2050" name="Picture 2"/>
          <p:cNvPicPr>
            <a:picLocks noGrp="1" noChangeAspect="1" noChangeArrowheads="1"/>
          </p:cNvPicPr>
          <p:nvPr>
            <p:ph idx="1"/>
          </p:nvPr>
        </p:nvPicPr>
        <p:blipFill>
          <a:blip r:embed="rId2" cstate="print"/>
          <a:srcRect l="22359" t="36919" r="27166" b="28213"/>
          <a:stretch>
            <a:fillRect/>
          </a:stretch>
        </p:blipFill>
        <p:spPr bwMode="auto">
          <a:xfrm>
            <a:off x="928662" y="2714620"/>
            <a:ext cx="7215238" cy="3500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34</a:t>
            </a:fld>
            <a:endParaRPr lang="zh-CN" altLang="en-US"/>
          </a:p>
        </p:txBody>
      </p:sp>
      <p:pic>
        <p:nvPicPr>
          <p:cNvPr id="3074" name="Picture 2"/>
          <p:cNvPicPr>
            <a:picLocks noGrp="1" noChangeAspect="1" noChangeArrowheads="1"/>
          </p:cNvPicPr>
          <p:nvPr>
            <p:ph idx="1"/>
          </p:nvPr>
        </p:nvPicPr>
        <p:blipFill>
          <a:blip r:embed="rId2" cstate="print"/>
          <a:srcRect l="23179" t="40407" r="33353" b="19324"/>
          <a:stretch>
            <a:fillRect/>
          </a:stretch>
        </p:blipFill>
        <p:spPr bwMode="auto">
          <a:xfrm>
            <a:off x="714348" y="1428736"/>
            <a:ext cx="7643866" cy="45720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714348" y="4800600"/>
            <a:ext cx="7643866" cy="1485920"/>
          </a:xfrm>
        </p:spPr>
        <p:txBody>
          <a:bodyPr>
            <a:noAutofit/>
          </a:bodyPr>
          <a:lstStyle/>
          <a:p>
            <a:r>
              <a:rPr lang="zh-CN" altLang="en-US" sz="2400" b="0" dirty="0" smtClean="0">
                <a:solidFill>
                  <a:schemeClr val="tx1"/>
                </a:solidFill>
              </a:rPr>
              <a:t>当需要把字符变量编码后转化为数值型变量，或者将原有编码方案转化为连续编码方案时，可以采用自动编码简化编码表的创建工作。</a:t>
            </a:r>
            <a:endParaRPr lang="zh-CN" altLang="en-US" sz="2400" b="0" dirty="0">
              <a:solidFill>
                <a:schemeClr val="tx1"/>
              </a:solidFill>
            </a:endParaRPr>
          </a:p>
        </p:txBody>
      </p:sp>
      <p:sp>
        <p:nvSpPr>
          <p:cNvPr id="8" name="文本占位符 7"/>
          <p:cNvSpPr>
            <a:spLocks noGrp="1"/>
          </p:cNvSpPr>
          <p:nvPr>
            <p:ph type="body" sz="half" idx="2"/>
          </p:nvPr>
        </p:nvSpPr>
        <p:spPr/>
        <p:txBody>
          <a:bodyPr/>
          <a:lstStyle/>
          <a:p>
            <a:endParaRPr lang="zh-CN" altLang="en-US"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35</a:t>
            </a:fld>
            <a:endParaRPr lang="zh-CN" altLang="en-US"/>
          </a:p>
        </p:txBody>
      </p:sp>
      <p:pic>
        <p:nvPicPr>
          <p:cNvPr id="4098" name="Picture 2"/>
          <p:cNvPicPr>
            <a:picLocks noGrp="1" noChangeAspect="1" noChangeArrowheads="1"/>
          </p:cNvPicPr>
          <p:nvPr>
            <p:ph type="pic" idx="1"/>
          </p:nvPr>
        </p:nvPicPr>
        <p:blipFill>
          <a:blip r:embed="rId2" cstate="print"/>
          <a:srcRect l="22037" t="47608" r="50497" b="21142"/>
          <a:stretch>
            <a:fillRect/>
          </a:stretch>
        </p:blipFill>
        <p:spPr bwMode="auto">
          <a:xfrm>
            <a:off x="928662" y="642918"/>
            <a:ext cx="6929486" cy="37862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rmAutofit fontScale="90000"/>
          </a:bodyPr>
          <a:lstStyle/>
          <a:p>
            <a:r>
              <a:rPr lang="en-US" dirty="0" smtClean="0"/>
              <a:t>2.1</a:t>
            </a:r>
            <a:r>
              <a:rPr lang="en-US" altLang="zh-CN" dirty="0" smtClean="0"/>
              <a:t>1</a:t>
            </a:r>
            <a:r>
              <a:rPr lang="en-US" dirty="0" smtClean="0"/>
              <a:t>  </a:t>
            </a:r>
            <a:r>
              <a:rPr lang="zh-CN" altLang="en-US" dirty="0" smtClean="0"/>
              <a:t>替代缺失值</a:t>
            </a:r>
            <a:r>
              <a:rPr lang="en-US" altLang="zh-CN" dirty="0" smtClean="0"/>
              <a:t/>
            </a:r>
            <a:br>
              <a:rPr lang="en-US" altLang="zh-CN" dirty="0" smtClean="0"/>
            </a:br>
            <a:r>
              <a:rPr lang="zh-CN" altLang="en-US" sz="2700" dirty="0" smtClean="0"/>
              <a:t>（</a:t>
            </a:r>
            <a:r>
              <a:rPr lang="en-US" sz="2700" dirty="0" smtClean="0"/>
              <a:t>Transform-Replace Missing Values</a:t>
            </a:r>
            <a:r>
              <a:rPr lang="zh-CN" altLang="en-US" sz="2700" dirty="0" smtClean="0"/>
              <a:t>）</a:t>
            </a:r>
            <a:endParaRPr lang="zh-CN" altLang="en-US" sz="2700" dirty="0"/>
          </a:p>
        </p:txBody>
      </p:sp>
      <p:sp>
        <p:nvSpPr>
          <p:cNvPr id="5" name="日期占位符 4"/>
          <p:cNvSpPr>
            <a:spLocks noGrp="1"/>
          </p:cNvSpPr>
          <p:nvPr>
            <p:ph type="dt" sz="half" idx="10"/>
          </p:nvPr>
        </p:nvSpPr>
        <p:spPr/>
        <p:txBody>
          <a:bodyPr/>
          <a:lstStyle/>
          <a:p>
            <a:fld id="{6CF32AD2-D58B-467E-B2BE-D14A8238AE10}" type="datetime1">
              <a:rPr lang="zh-CN" altLang="en-US" smtClean="0"/>
              <a:pPr/>
              <a:t>2017/8/10</a:t>
            </a:fld>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36</a:t>
            </a:fld>
            <a:endParaRPr lang="zh-CN" altLang="en-US"/>
          </a:p>
        </p:txBody>
      </p:sp>
      <p:pic>
        <p:nvPicPr>
          <p:cNvPr id="5122" name="Picture 2"/>
          <p:cNvPicPr>
            <a:picLocks noGrp="1" noChangeAspect="1" noChangeArrowheads="1"/>
          </p:cNvPicPr>
          <p:nvPr>
            <p:ph idx="1"/>
          </p:nvPr>
        </p:nvPicPr>
        <p:blipFill>
          <a:blip r:embed="rId2" cstate="print"/>
          <a:srcRect l="21330" t="32515" r="25954" b="31182"/>
          <a:stretch>
            <a:fillRect/>
          </a:stretch>
        </p:blipFill>
        <p:spPr bwMode="auto">
          <a:xfrm>
            <a:off x="857224" y="1643050"/>
            <a:ext cx="7429552" cy="44291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lang="zh-CN" altLang="en-US"/>
          </a:p>
        </p:txBody>
      </p:sp>
      <p:sp>
        <p:nvSpPr>
          <p:cNvPr id="7" name="文本占位符 6"/>
          <p:cNvSpPr>
            <a:spLocks noGrp="1"/>
          </p:cNvSpPr>
          <p:nvPr>
            <p:ph type="body" idx="1"/>
          </p:nvPr>
        </p:nvSpPr>
        <p:spPr/>
        <p:txBody>
          <a:bodyPr/>
          <a:lstStyle/>
          <a:p>
            <a:r>
              <a:rPr lang="zh-CN" altLang="en-US" dirty="0" smtClean="0"/>
              <a:t>三  统计学描述</a:t>
            </a:r>
            <a:endParaRPr lang="zh-CN" altLang="en-US"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37</a:t>
            </a:fld>
            <a:endParaRPr lang="zh-CN"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fontScale="90000"/>
          </a:bodyPr>
          <a:lstStyle/>
          <a:p>
            <a:r>
              <a:rPr lang="en-US" dirty="0" smtClean="0"/>
              <a:t>3.1 </a:t>
            </a:r>
            <a:r>
              <a:rPr lang="zh-CN" altLang="en-US" dirty="0" smtClean="0"/>
              <a:t>频数分析</a:t>
            </a:r>
            <a:r>
              <a:rPr lang="en-US" altLang="zh-CN" dirty="0" smtClean="0"/>
              <a:t/>
            </a:r>
            <a:br>
              <a:rPr lang="en-US" altLang="zh-CN" dirty="0" smtClean="0"/>
            </a:br>
            <a:r>
              <a:rPr lang="zh-CN" altLang="en-US" sz="2700" dirty="0" smtClean="0"/>
              <a:t>（</a:t>
            </a:r>
            <a:r>
              <a:rPr lang="en-US" sz="2700" dirty="0" smtClean="0"/>
              <a:t>Analyze-Descriptive statistics-Frequencies</a:t>
            </a:r>
            <a:r>
              <a:rPr lang="zh-CN" altLang="en-US" sz="2700" dirty="0" smtClean="0"/>
              <a:t>）</a:t>
            </a:r>
            <a:endParaRPr lang="zh-CN" altLang="en-US" dirty="0"/>
          </a:p>
        </p:txBody>
      </p:sp>
      <p:sp>
        <p:nvSpPr>
          <p:cNvPr id="7" name="内容占位符 6"/>
          <p:cNvSpPr>
            <a:spLocks noGrp="1"/>
          </p:cNvSpPr>
          <p:nvPr>
            <p:ph idx="1"/>
          </p:nvPr>
        </p:nvSpPr>
        <p:spPr/>
        <p:txBody>
          <a:bodyPr>
            <a:normAutofit lnSpcReduction="10000"/>
          </a:bodyPr>
          <a:lstStyle/>
          <a:p>
            <a:pPr algn="ctr">
              <a:buNone/>
            </a:pPr>
            <a:r>
              <a:rPr lang="en-US" dirty="0" smtClean="0">
                <a:solidFill>
                  <a:srgbClr val="00B050"/>
                </a:solidFill>
              </a:rPr>
              <a:t>3.1.1 </a:t>
            </a:r>
            <a:r>
              <a:rPr lang="zh-CN" altLang="en-US" dirty="0" smtClean="0">
                <a:solidFill>
                  <a:srgbClr val="00B050"/>
                </a:solidFill>
              </a:rPr>
              <a:t>区间数据频数分段</a:t>
            </a:r>
          </a:p>
          <a:p>
            <a:r>
              <a:rPr lang="zh-CN" altLang="en-US" dirty="0" smtClean="0"/>
              <a:t>频数表是按照观察值在数据表中的出现频数来编制的，要编制出符合习惯的频数表，需要首先对原始数据进行频数分段（组）。</a:t>
            </a:r>
          </a:p>
          <a:p>
            <a:r>
              <a:rPr lang="zh-CN" altLang="en-US" dirty="0" smtClean="0"/>
              <a:t>分组结果一般应该保存在新产生的变量内，这个变量表示分组的结果，指明当前观察个体所属的组段，所以分析中常常称这类变量为分组变量。</a:t>
            </a:r>
          </a:p>
          <a:p>
            <a:endParaRPr lang="zh-CN" altLang="en-US" dirty="0"/>
          </a:p>
        </p:txBody>
      </p:sp>
      <p:sp>
        <p:nvSpPr>
          <p:cNvPr id="4" name="日期占位符 3"/>
          <p:cNvSpPr>
            <a:spLocks noGrp="1"/>
          </p:cNvSpPr>
          <p:nvPr>
            <p:ph type="dt" sz="half" idx="10"/>
          </p:nvPr>
        </p:nvSpPr>
        <p:spPr/>
        <p:txBody>
          <a:bodyPr/>
          <a:lstStyle/>
          <a:p>
            <a:fld id="{E18F2879-C981-40B8-8147-DFBE3BAADC7C}"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38</a:t>
            </a:fld>
            <a:endParaRPr lang="zh-CN"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sz="3100" dirty="0" smtClean="0"/>
              <a:t>3.1.1.1  </a:t>
            </a:r>
            <a:r>
              <a:rPr lang="zh-CN" altLang="en-US" sz="3100" dirty="0" smtClean="0"/>
              <a:t>用</a:t>
            </a:r>
            <a:r>
              <a:rPr lang="en-US" sz="3100" dirty="0" smtClean="0"/>
              <a:t>Visual Binning</a:t>
            </a:r>
            <a:r>
              <a:rPr lang="zh-CN" altLang="en-US" sz="3100" dirty="0" smtClean="0"/>
              <a:t>进行频数分组</a:t>
            </a:r>
            <a:r>
              <a:rPr lang="en-US" altLang="zh-CN" sz="2400" dirty="0" smtClean="0"/>
              <a:t/>
            </a:r>
            <a:br>
              <a:rPr lang="en-US" altLang="zh-CN" sz="2400" dirty="0" smtClean="0"/>
            </a:br>
            <a:r>
              <a:rPr lang="zh-CN" altLang="en-US" sz="2700" dirty="0" smtClean="0"/>
              <a:t>（</a:t>
            </a:r>
            <a:r>
              <a:rPr lang="en-US" sz="2700" dirty="0" smtClean="0"/>
              <a:t>Transform-Visual Binning</a:t>
            </a:r>
            <a:r>
              <a:rPr lang="zh-CN" altLang="en-US" sz="2700" dirty="0" smtClean="0"/>
              <a:t>）</a:t>
            </a:r>
            <a:endParaRPr lang="zh-CN" altLang="en-US" sz="2700"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39</a:t>
            </a:fld>
            <a:endParaRPr lang="zh-CN" altLang="en-US"/>
          </a:p>
        </p:txBody>
      </p:sp>
      <p:sp>
        <p:nvSpPr>
          <p:cNvPr id="7" name="内容占位符 6"/>
          <p:cNvSpPr>
            <a:spLocks noGrp="1"/>
          </p:cNvSpPr>
          <p:nvPr>
            <p:ph idx="1"/>
          </p:nvPr>
        </p:nvSpPr>
        <p:spPr/>
        <p:txBody>
          <a:bodyPr/>
          <a:lstStyle/>
          <a:p>
            <a:endParaRPr lang="zh-CN" altLang="en-US" dirty="0"/>
          </a:p>
        </p:txBody>
      </p:sp>
      <p:sp>
        <p:nvSpPr>
          <p:cNvPr id="30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3073" name="Group 1"/>
          <p:cNvGrpSpPr>
            <a:grpSpLocks noChangeAspect="1"/>
          </p:cNvGrpSpPr>
          <p:nvPr/>
        </p:nvGrpSpPr>
        <p:grpSpPr bwMode="auto">
          <a:xfrm>
            <a:off x="428596" y="1428736"/>
            <a:ext cx="8215370" cy="4714908"/>
            <a:chOff x="3049" y="6032"/>
            <a:chExt cx="5166" cy="2791"/>
          </a:xfrm>
        </p:grpSpPr>
        <p:sp>
          <p:nvSpPr>
            <p:cNvPr id="3076" name="AutoShape 4"/>
            <p:cNvSpPr>
              <a:spLocks noChangeAspect="1" noChangeArrowheads="1" noTextEdit="1"/>
            </p:cNvSpPr>
            <p:nvPr/>
          </p:nvSpPr>
          <p:spPr bwMode="auto">
            <a:xfrm>
              <a:off x="3049" y="6032"/>
              <a:ext cx="5166" cy="279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3075" name="Picture 3"/>
            <p:cNvPicPr>
              <a:picLocks noChangeAspect="1" noChangeArrowheads="1"/>
            </p:cNvPicPr>
            <p:nvPr/>
          </p:nvPicPr>
          <p:blipFill>
            <a:blip r:embed="rId2" cstate="print"/>
            <a:srcRect/>
            <a:stretch>
              <a:fillRect/>
            </a:stretch>
          </p:blipFill>
          <p:spPr bwMode="auto">
            <a:xfrm>
              <a:off x="3116" y="6102"/>
              <a:ext cx="3801" cy="2721"/>
            </a:xfrm>
            <a:prstGeom prst="rect">
              <a:avLst/>
            </a:prstGeom>
            <a:noFill/>
          </p:spPr>
        </p:pic>
        <p:sp>
          <p:nvSpPr>
            <p:cNvPr id="3074" name="AutoShape 2"/>
            <p:cNvSpPr>
              <a:spLocks/>
            </p:cNvSpPr>
            <p:nvPr/>
          </p:nvSpPr>
          <p:spPr bwMode="auto">
            <a:xfrm>
              <a:off x="7021" y="7700"/>
              <a:ext cx="924" cy="489"/>
            </a:xfrm>
            <a:prstGeom prst="borderCallout1">
              <a:avLst>
                <a:gd name="adj1" fmla="val 23843"/>
                <a:gd name="adj2" fmla="val -9301"/>
                <a:gd name="adj3" fmla="val 181360"/>
                <a:gd name="adj4" fmla="val -215868"/>
              </a:avLst>
            </a:prstGeom>
            <a:solidFill>
              <a:srgbClr val="FFFFFF"/>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24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限制扫描</a:t>
              </a:r>
              <a:r>
                <a:rPr kumimoji="0" lang="en-US" altLang="zh-CN" sz="24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CASE</a:t>
              </a:r>
              <a:r>
                <a:rPr kumimoji="0" lang="zh-CN" altLang="en-US" sz="24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数量</a:t>
              </a:r>
              <a:endParaRPr kumimoji="0" lang="zh-CN" altLang="en-US" sz="2400" b="0" i="0" u="none" strike="noStrike" cap="none" normalizeH="0" baseline="0" dirty="0" smtClean="0">
                <a:ln>
                  <a:noFill/>
                </a:ln>
                <a:solidFill>
                  <a:schemeClr val="tx1"/>
                </a:solidFill>
                <a:effectLst/>
                <a:latin typeface="Arial" pitchFamily="34" charset="0"/>
                <a:ea typeface="宋体" pitchFamily="2" charset="-122"/>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7FC008E-43D0-44AE-B4B6-DB725A8B703C}" type="datetime1">
              <a:rPr lang="zh-CN" altLang="en-US"/>
              <a:pPr/>
              <a:t>2017/8/10</a:t>
            </a:fld>
            <a:endParaRPr lang="en-US" altLang="zh-CN"/>
          </a:p>
        </p:txBody>
      </p:sp>
      <p:sp>
        <p:nvSpPr>
          <p:cNvPr id="5" name="灯片编号占位符 5"/>
          <p:cNvSpPr>
            <a:spLocks noGrp="1"/>
          </p:cNvSpPr>
          <p:nvPr>
            <p:ph type="sldNum" sz="quarter" idx="12"/>
          </p:nvPr>
        </p:nvSpPr>
        <p:spPr/>
        <p:txBody>
          <a:bodyPr/>
          <a:lstStyle/>
          <a:p>
            <a:fld id="{77B040E4-F25A-4A7C-BA53-F779889A8470}" type="slidenum">
              <a:rPr lang="en-US" altLang="zh-CN"/>
              <a:pPr/>
              <a:t>4</a:t>
            </a:fld>
            <a:endParaRPr lang="en-US" altLang="zh-CN"/>
          </a:p>
        </p:txBody>
      </p:sp>
      <p:sp>
        <p:nvSpPr>
          <p:cNvPr id="75778" name="Rectangle 2"/>
          <p:cNvSpPr>
            <a:spLocks noGrp="1" noChangeArrowheads="1"/>
          </p:cNvSpPr>
          <p:nvPr>
            <p:ph type="title"/>
          </p:nvPr>
        </p:nvSpPr>
        <p:spPr/>
        <p:txBody>
          <a:bodyPr/>
          <a:lstStyle/>
          <a:p>
            <a:endParaRPr lang="zh-CN" altLang="en-US" sz="4400" dirty="0">
              <a:solidFill>
                <a:schemeClr val="tx1"/>
              </a:solidFill>
              <a:latin typeface="黑体" pitchFamily="2" charset="-122"/>
              <a:ea typeface="黑体" pitchFamily="2" charset="-122"/>
            </a:endParaRPr>
          </a:p>
        </p:txBody>
      </p:sp>
      <p:sp>
        <p:nvSpPr>
          <p:cNvPr id="75779" name="Rectangle 3"/>
          <p:cNvSpPr>
            <a:spLocks noGrp="1" noChangeArrowheads="1"/>
          </p:cNvSpPr>
          <p:nvPr>
            <p:ph type="body" idx="1"/>
          </p:nvPr>
        </p:nvSpPr>
        <p:spPr>
          <a:xfrm>
            <a:off x="457200" y="1052736"/>
            <a:ext cx="8229600" cy="5073427"/>
          </a:xfrm>
        </p:spPr>
        <p:txBody>
          <a:bodyPr>
            <a:normAutofit fontScale="92500"/>
          </a:bodyPr>
          <a:lstStyle/>
          <a:p>
            <a:pPr>
              <a:buFont typeface="Wingdings" pitchFamily="2" charset="2"/>
              <a:buNone/>
            </a:pPr>
            <a:r>
              <a:rPr lang="en-US" altLang="zh-CN" sz="3200" dirty="0">
                <a:latin typeface="黑体" pitchFamily="2" charset="-122"/>
                <a:ea typeface="黑体" pitchFamily="2" charset="-122"/>
              </a:rPr>
              <a:t>SPSS</a:t>
            </a:r>
            <a:r>
              <a:rPr lang="zh-CN" altLang="en-US" sz="3200" dirty="0">
                <a:latin typeface="黑体" pitchFamily="2" charset="-122"/>
                <a:ea typeface="黑体" pitchFamily="2" charset="-122"/>
              </a:rPr>
              <a:t>的系统环境</a:t>
            </a:r>
            <a:r>
              <a:rPr lang="zh-CN" altLang="en-US" sz="3200" dirty="0" smtClean="0">
                <a:solidFill>
                  <a:schemeClr val="accent2"/>
                </a:solidFill>
                <a:latin typeface="黑体" pitchFamily="2" charset="-122"/>
                <a:ea typeface="黑体" pitchFamily="2" charset="-122"/>
              </a:rPr>
              <a:t>由</a:t>
            </a:r>
            <a:r>
              <a:rPr lang="zh-CN" altLang="en-US" sz="3200" dirty="0">
                <a:solidFill>
                  <a:schemeClr val="accent2"/>
                </a:solidFill>
                <a:latin typeface="黑体" pitchFamily="2" charset="-122"/>
                <a:ea typeface="黑体" pitchFamily="2" charset="-122"/>
              </a:rPr>
              <a:t>窗口、菜单、对话框等组成</a:t>
            </a:r>
          </a:p>
          <a:p>
            <a:pPr>
              <a:buFont typeface="Wingdings" pitchFamily="2" charset="2"/>
              <a:buNone/>
            </a:pPr>
            <a:r>
              <a:rPr lang="en-US" altLang="zh-CN" sz="3200" dirty="0">
                <a:ea typeface="楷体_GB2312" pitchFamily="49" charset="-122"/>
              </a:rPr>
              <a:t>1</a:t>
            </a:r>
            <a:r>
              <a:rPr lang="zh-CN" altLang="en-US" sz="3200" dirty="0">
                <a:ea typeface="楷体_GB2312" pitchFamily="49" charset="-122"/>
              </a:rPr>
              <a:t>、窗口</a:t>
            </a:r>
          </a:p>
          <a:p>
            <a:r>
              <a:rPr lang="zh-CN" altLang="en-US" sz="2400" dirty="0"/>
              <a:t>在</a:t>
            </a:r>
            <a:r>
              <a:rPr lang="en-US" altLang="zh-CN" sz="2400" dirty="0">
                <a:latin typeface="Times New Roman" pitchFamily="18" charset="0"/>
              </a:rPr>
              <a:t>SPSS</a:t>
            </a:r>
            <a:r>
              <a:rPr lang="zh-CN" altLang="en-US" sz="2400" dirty="0"/>
              <a:t>中，有几种不同类型的窗口，分别提供不同的操作环境和界面。</a:t>
            </a:r>
          </a:p>
          <a:p>
            <a:r>
              <a:rPr lang="zh-CN" altLang="en-US" sz="2400" dirty="0"/>
              <a:t>常用的有：</a:t>
            </a:r>
            <a:r>
              <a:rPr lang="en-US" altLang="zh-CN" sz="2400" dirty="0">
                <a:latin typeface="Times New Roman" pitchFamily="18" charset="0"/>
              </a:rPr>
              <a:t>Data Editor</a:t>
            </a:r>
            <a:r>
              <a:rPr lang="zh-CN" altLang="en-US" sz="2400" dirty="0"/>
              <a:t>（数据编辑窗）、</a:t>
            </a:r>
            <a:r>
              <a:rPr lang="en-US" altLang="zh-CN" sz="2400" dirty="0">
                <a:latin typeface="Times New Roman" pitchFamily="18" charset="0"/>
              </a:rPr>
              <a:t>Syntax Editor</a:t>
            </a:r>
            <a:r>
              <a:rPr lang="zh-CN" altLang="en-US" sz="2400" dirty="0"/>
              <a:t>（语法编辑窗）、</a:t>
            </a:r>
            <a:r>
              <a:rPr lang="en-US" altLang="zh-CN" sz="2400" dirty="0">
                <a:latin typeface="Times New Roman" pitchFamily="18" charset="0"/>
              </a:rPr>
              <a:t>Output—SPSS Viewer</a:t>
            </a:r>
            <a:r>
              <a:rPr lang="zh-CN" altLang="en-US" sz="2400" dirty="0"/>
              <a:t>（输出窗）、</a:t>
            </a:r>
            <a:r>
              <a:rPr lang="en-US" altLang="zh-CN" sz="2400" dirty="0">
                <a:latin typeface="Times New Roman" pitchFamily="18" charset="0"/>
              </a:rPr>
              <a:t>Draft Viewer</a:t>
            </a:r>
            <a:r>
              <a:rPr lang="zh-CN" altLang="en-US" sz="2400" dirty="0"/>
              <a:t>（草稿输出窗）、</a:t>
            </a:r>
            <a:r>
              <a:rPr lang="en-US" altLang="zh-CN" sz="2400" dirty="0">
                <a:latin typeface="Times New Roman" pitchFamily="18" charset="0"/>
              </a:rPr>
              <a:t>Script Editor</a:t>
            </a:r>
            <a:r>
              <a:rPr lang="zh-CN" altLang="en-US" sz="2400" dirty="0"/>
              <a:t>（脚本语言编辑窗）、</a:t>
            </a:r>
            <a:r>
              <a:rPr lang="en-US" altLang="zh-CN" sz="2400" dirty="0">
                <a:latin typeface="Times New Roman" pitchFamily="18" charset="0"/>
              </a:rPr>
              <a:t>Pivot Table Editor</a:t>
            </a:r>
            <a:r>
              <a:rPr lang="zh-CN" altLang="en-US" sz="2400" dirty="0"/>
              <a:t>（表格编辑窗）、</a:t>
            </a:r>
            <a:r>
              <a:rPr lang="en-US" altLang="zh-CN" sz="2400" dirty="0">
                <a:latin typeface="Times New Roman" pitchFamily="18" charset="0"/>
              </a:rPr>
              <a:t>Chart Editor</a:t>
            </a:r>
            <a:r>
              <a:rPr lang="zh-CN" altLang="en-US" sz="2400" dirty="0"/>
              <a:t>（统计图标编辑窗）、</a:t>
            </a:r>
            <a:r>
              <a:rPr lang="en-US" altLang="zh-CN" sz="2400" dirty="0">
                <a:latin typeface="Times New Roman" pitchFamily="18" charset="0"/>
              </a:rPr>
              <a:t>Text Output Editor</a:t>
            </a:r>
            <a:r>
              <a:rPr lang="zh-CN" altLang="en-US" sz="2400" dirty="0"/>
              <a:t>（文本编辑窗）等。</a:t>
            </a:r>
          </a:p>
        </p:txBody>
      </p:sp>
    </p:spTree>
    <p:extLst>
      <p:ext uri="{BB962C8B-B14F-4D97-AF65-F5344CB8AC3E}">
        <p14:creationId xmlns:p14="http://schemas.microsoft.com/office/powerpoint/2010/main" val="4141138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40</a:t>
            </a:fld>
            <a:endParaRPr lang="zh-CN" altLang="en-US"/>
          </a:p>
        </p:txBody>
      </p:sp>
      <p:pic>
        <p:nvPicPr>
          <p:cNvPr id="2049" name="Picture 1"/>
          <p:cNvPicPr>
            <a:picLocks noGrp="1" noChangeAspect="1" noChangeArrowheads="1"/>
          </p:cNvPicPr>
          <p:nvPr>
            <p:ph idx="1"/>
          </p:nvPr>
        </p:nvPicPr>
        <p:blipFill>
          <a:blip r:embed="rId2" cstate="print"/>
          <a:srcRect l="17630" t="30936" r="23300" b="11605"/>
          <a:stretch>
            <a:fillRect/>
          </a:stretch>
        </p:blipFill>
        <p:spPr bwMode="auto">
          <a:xfrm>
            <a:off x="428596" y="1571612"/>
            <a:ext cx="8072494" cy="43577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41</a:t>
            </a:fld>
            <a:endParaRPr lang="zh-CN" altLang="en-US"/>
          </a:p>
        </p:txBody>
      </p:sp>
      <p:pic>
        <p:nvPicPr>
          <p:cNvPr id="58370" name="Picture 2"/>
          <p:cNvPicPr>
            <a:picLocks noGrp="1" noChangeAspect="1" noChangeArrowheads="1"/>
          </p:cNvPicPr>
          <p:nvPr>
            <p:ph idx="1"/>
          </p:nvPr>
        </p:nvPicPr>
        <p:blipFill>
          <a:blip r:embed="rId2" cstate="print"/>
          <a:srcRect l="17630" t="35672" r="40752" b="16976"/>
          <a:stretch>
            <a:fillRect/>
          </a:stretch>
        </p:blipFill>
        <p:spPr bwMode="auto">
          <a:xfrm>
            <a:off x="857224" y="1571612"/>
            <a:ext cx="7500990" cy="45005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928670"/>
            <a:ext cx="8329642" cy="5197493"/>
          </a:xfrm>
        </p:spPr>
        <p:txBody>
          <a:bodyPr>
            <a:normAutofit fontScale="85000" lnSpcReduction="10000"/>
          </a:bodyPr>
          <a:lstStyle/>
          <a:p>
            <a:pPr algn="ctr">
              <a:buNone/>
            </a:pPr>
            <a:r>
              <a:rPr lang="en-US" dirty="0" smtClean="0">
                <a:solidFill>
                  <a:srgbClr val="00B050"/>
                </a:solidFill>
              </a:rPr>
              <a:t>3.1.1.2  </a:t>
            </a:r>
            <a:r>
              <a:rPr lang="zh-CN" altLang="en-US" dirty="0" smtClean="0">
                <a:solidFill>
                  <a:srgbClr val="00B050"/>
                </a:solidFill>
              </a:rPr>
              <a:t>用</a:t>
            </a:r>
            <a:r>
              <a:rPr lang="en-US" dirty="0" smtClean="0">
                <a:solidFill>
                  <a:srgbClr val="00B050"/>
                </a:solidFill>
              </a:rPr>
              <a:t>Recode</a:t>
            </a:r>
            <a:r>
              <a:rPr lang="zh-CN" altLang="en-US" dirty="0" smtClean="0">
                <a:solidFill>
                  <a:srgbClr val="00B050"/>
                </a:solidFill>
              </a:rPr>
              <a:t>进行频数分组</a:t>
            </a:r>
          </a:p>
          <a:p>
            <a:r>
              <a:rPr lang="zh-CN" altLang="en-US" dirty="0" smtClean="0"/>
              <a:t>通过直接输入组段的上、下限和组的编码来进行频数分组</a:t>
            </a:r>
            <a:endParaRPr lang="en-US" altLang="zh-CN" dirty="0" smtClean="0"/>
          </a:p>
          <a:p>
            <a:endParaRPr lang="zh-CN" altLang="en-US" dirty="0" smtClean="0"/>
          </a:p>
          <a:p>
            <a:pPr algn="ctr">
              <a:buNone/>
            </a:pPr>
            <a:r>
              <a:rPr lang="en-US" dirty="0" smtClean="0">
                <a:solidFill>
                  <a:srgbClr val="00B050"/>
                </a:solidFill>
              </a:rPr>
              <a:t>3.1.1.3  </a:t>
            </a:r>
            <a:r>
              <a:rPr lang="zh-CN" altLang="en-US" dirty="0" smtClean="0">
                <a:solidFill>
                  <a:srgbClr val="00B050"/>
                </a:solidFill>
              </a:rPr>
              <a:t>用计算公式进行频数分组</a:t>
            </a:r>
          </a:p>
          <a:p>
            <a:r>
              <a:rPr lang="zh-CN" altLang="en-US" dirty="0" smtClean="0"/>
              <a:t>如果采用等距分组方案，且已知数据的最大值、最小值，则可以采用公式计算的方法来完成频数分组。</a:t>
            </a:r>
          </a:p>
          <a:p>
            <a:r>
              <a:rPr lang="zh-CN" altLang="en-US" dirty="0" smtClean="0"/>
              <a:t>分组结果变量</a:t>
            </a:r>
            <a:r>
              <a:rPr lang="en-US" dirty="0" smtClean="0"/>
              <a:t>=TRUNC</a:t>
            </a:r>
            <a:r>
              <a:rPr lang="zh-CN" altLang="en-US" dirty="0" smtClean="0"/>
              <a:t>（（变量</a:t>
            </a:r>
            <a:r>
              <a:rPr lang="en-US" dirty="0" smtClean="0"/>
              <a:t>-</a:t>
            </a:r>
            <a:r>
              <a:rPr lang="zh-CN" altLang="en-US" dirty="0" smtClean="0"/>
              <a:t>最小组下限）</a:t>
            </a:r>
            <a:r>
              <a:rPr lang="en-US" dirty="0" smtClean="0"/>
              <a:t>/</a:t>
            </a:r>
            <a:r>
              <a:rPr lang="zh-CN" altLang="en-US" dirty="0" smtClean="0"/>
              <a:t>组距）</a:t>
            </a:r>
          </a:p>
          <a:p>
            <a:r>
              <a:rPr lang="zh-CN" altLang="en-US" dirty="0" smtClean="0"/>
              <a:t>如需用组中值表示组段，则：分组结果变量</a:t>
            </a:r>
            <a:r>
              <a:rPr lang="en-US" dirty="0" smtClean="0"/>
              <a:t>=TRUNC</a:t>
            </a:r>
            <a:r>
              <a:rPr lang="zh-CN" altLang="en-US" dirty="0" smtClean="0"/>
              <a:t>（（变量</a:t>
            </a:r>
            <a:r>
              <a:rPr lang="en-US" dirty="0" smtClean="0"/>
              <a:t>-</a:t>
            </a:r>
            <a:r>
              <a:rPr lang="zh-CN" altLang="en-US" dirty="0" smtClean="0"/>
              <a:t>最小组下限）</a:t>
            </a:r>
            <a:r>
              <a:rPr lang="en-US" dirty="0" smtClean="0"/>
              <a:t>/</a:t>
            </a:r>
            <a:r>
              <a:rPr lang="zh-CN" altLang="en-US" dirty="0" smtClean="0"/>
              <a:t>组距）</a:t>
            </a:r>
            <a:r>
              <a:rPr lang="en-US" dirty="0" smtClean="0"/>
              <a:t>*</a:t>
            </a:r>
            <a:r>
              <a:rPr lang="zh-CN" altLang="en-US" dirty="0" smtClean="0"/>
              <a:t>组距</a:t>
            </a:r>
            <a:r>
              <a:rPr lang="en-US" dirty="0" smtClean="0"/>
              <a:t>+</a:t>
            </a:r>
            <a:r>
              <a:rPr lang="zh-CN" altLang="en-US" dirty="0" smtClean="0"/>
              <a:t>最小组下限</a:t>
            </a:r>
            <a:r>
              <a:rPr lang="en-US" dirty="0" smtClean="0"/>
              <a:t>+</a:t>
            </a:r>
            <a:r>
              <a:rPr lang="zh-CN" altLang="en-US" dirty="0" smtClean="0"/>
              <a:t>组距</a:t>
            </a:r>
            <a:r>
              <a:rPr lang="en-US" dirty="0" smtClean="0"/>
              <a:t>/2</a:t>
            </a:r>
            <a:endParaRPr lang="zh-CN" altLang="en-US" dirty="0" smtClean="0"/>
          </a:p>
          <a:p>
            <a:endParaRPr lang="zh-CN" altLang="en-US"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42</a:t>
            </a:fld>
            <a:endParaRPr lang="zh-CN"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3.1.2 </a:t>
            </a:r>
            <a:r>
              <a:rPr lang="zh-CN" altLang="en-US" dirty="0" smtClean="0"/>
              <a:t>编制频数表</a:t>
            </a:r>
            <a:r>
              <a:rPr lang="en-US" altLang="zh-CN" dirty="0" smtClean="0"/>
              <a:t/>
            </a:r>
            <a:br>
              <a:rPr lang="en-US" altLang="zh-CN" dirty="0" smtClean="0"/>
            </a:br>
            <a:r>
              <a:rPr lang="zh-CN" altLang="en-US" sz="2700" dirty="0" smtClean="0"/>
              <a:t>（</a:t>
            </a:r>
            <a:r>
              <a:rPr lang="en-US" sz="2700" dirty="0" smtClean="0"/>
              <a:t>Analyze-Descriptive Statistics-Frequencies</a:t>
            </a:r>
            <a:r>
              <a:rPr lang="zh-CN" altLang="en-US" sz="2700" dirty="0" smtClean="0"/>
              <a:t>）</a:t>
            </a:r>
            <a:endParaRPr lang="zh-CN" altLang="en-US" sz="2700"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43</a:t>
            </a:fld>
            <a:endParaRPr lang="zh-CN" altLang="en-US" dirty="0"/>
          </a:p>
        </p:txBody>
      </p:sp>
      <p:pic>
        <p:nvPicPr>
          <p:cNvPr id="6" name="内容占位符 5"/>
          <p:cNvPicPr>
            <a:picLocks noGrp="1"/>
          </p:cNvPicPr>
          <p:nvPr>
            <p:ph idx="1"/>
          </p:nvPr>
        </p:nvPicPr>
        <p:blipFill>
          <a:blip r:embed="rId2" cstate="print"/>
          <a:srcRect l="7328" t="20308" r="38145" b="7712"/>
          <a:stretch>
            <a:fillRect/>
          </a:stretch>
        </p:blipFill>
        <p:spPr bwMode="auto">
          <a:xfrm>
            <a:off x="785786" y="1643051"/>
            <a:ext cx="7572427" cy="4500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31828"/>
            <a:ext cx="8229600" cy="1939916"/>
          </a:xfrm>
        </p:spPr>
        <p:txBody>
          <a:bodyPr>
            <a:normAutofit fontScale="90000"/>
          </a:bodyPr>
          <a:lstStyle/>
          <a:p>
            <a:r>
              <a:rPr lang="en-US" dirty="0" smtClean="0"/>
              <a:t>3.1.3  </a:t>
            </a:r>
            <a:r>
              <a:rPr lang="zh-CN" altLang="en-US" dirty="0" smtClean="0"/>
              <a:t>多重响应变量集的频数分析</a:t>
            </a:r>
            <a:r>
              <a:rPr lang="en-US" altLang="zh-CN" dirty="0" smtClean="0"/>
              <a:t/>
            </a:r>
            <a:br>
              <a:rPr lang="en-US" altLang="zh-CN" dirty="0" smtClean="0"/>
            </a:br>
            <a:r>
              <a:rPr lang="zh-CN" altLang="en-US" sz="2700" dirty="0" smtClean="0"/>
              <a:t>（</a:t>
            </a:r>
            <a:r>
              <a:rPr lang="en-US" sz="2700" dirty="0" smtClean="0"/>
              <a:t>Analyze-Multiple Response-Define Variables Sets</a:t>
            </a:r>
            <a:r>
              <a:rPr lang="en-US" altLang="zh-CN" sz="2700" dirty="0" smtClean="0"/>
              <a:t>—</a:t>
            </a:r>
            <a:r>
              <a:rPr lang="en-US" sz="2700" dirty="0" smtClean="0"/>
              <a:t>&gt; Analyze-Multiple Response-Frequencies</a:t>
            </a:r>
            <a:r>
              <a:rPr lang="zh-CN" altLang="en-US" sz="2700" dirty="0" smtClean="0"/>
              <a:t>）</a:t>
            </a:r>
            <a:r>
              <a:rPr lang="zh-CN" altLang="en-US" dirty="0" smtClean="0"/>
              <a:t/>
            </a:r>
            <a:br>
              <a:rPr lang="zh-CN" altLang="en-US" dirty="0" smtClean="0"/>
            </a:br>
            <a:endParaRPr lang="zh-CN" altLang="en-US"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44</a:t>
            </a:fld>
            <a:endParaRPr lang="zh-CN" altLang="en-US"/>
          </a:p>
        </p:txBody>
      </p:sp>
      <p:pic>
        <p:nvPicPr>
          <p:cNvPr id="59394" name="Picture 2"/>
          <p:cNvPicPr>
            <a:picLocks noGrp="1" noChangeAspect="1" noChangeArrowheads="1"/>
          </p:cNvPicPr>
          <p:nvPr>
            <p:ph idx="1"/>
          </p:nvPr>
        </p:nvPicPr>
        <p:blipFill>
          <a:blip r:embed="rId2" cstate="print"/>
          <a:srcRect l="24104" t="19888" r="24104" b="24868"/>
          <a:stretch>
            <a:fillRect/>
          </a:stretch>
        </p:blipFill>
        <p:spPr bwMode="auto">
          <a:xfrm>
            <a:off x="1214414" y="2214554"/>
            <a:ext cx="6715172" cy="3714776"/>
          </a:xfrm>
          <a:prstGeom prst="rect">
            <a:avLst/>
          </a:prstGeom>
          <a:noFill/>
          <a:ln w="9525">
            <a:noFill/>
            <a:miter lim="800000"/>
            <a:headEnd/>
            <a:tailEnd/>
          </a:ln>
          <a:effectLst/>
        </p:spPr>
      </p:pic>
      <p:sp>
        <p:nvSpPr>
          <p:cNvPr id="7" name="TextBox 6"/>
          <p:cNvSpPr txBox="1"/>
          <p:nvPr/>
        </p:nvSpPr>
        <p:spPr>
          <a:xfrm>
            <a:off x="3143240" y="6143644"/>
            <a:ext cx="2928958" cy="461665"/>
          </a:xfrm>
          <a:prstGeom prst="rect">
            <a:avLst/>
          </a:prstGeom>
          <a:noFill/>
        </p:spPr>
        <p:txBody>
          <a:bodyPr wrap="square" rtlCol="0">
            <a:spAutoFit/>
          </a:bodyPr>
          <a:lstStyle/>
          <a:p>
            <a:pPr algn="ctr"/>
            <a:r>
              <a:rPr lang="zh-CN" altLang="en-US" sz="2400" b="1" dirty="0" smtClean="0">
                <a:solidFill>
                  <a:srgbClr val="00B050"/>
                </a:solidFill>
              </a:rPr>
              <a:t>例子：</a:t>
            </a:r>
            <a:r>
              <a:rPr lang="zh-CN" altLang="en-US" sz="2400" dirty="0" smtClean="0"/>
              <a:t>多项选择</a:t>
            </a:r>
            <a:r>
              <a:rPr lang="en-US" altLang="zh-CN" sz="2400" dirty="0" smtClean="0"/>
              <a:t>.</a:t>
            </a:r>
            <a:r>
              <a:rPr lang="en-US" altLang="zh-CN" sz="2400" dirty="0" err="1" smtClean="0"/>
              <a:t>sav</a:t>
            </a:r>
            <a:endParaRPr lang="zh-CN" altLang="en-US" sz="2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3.2  </a:t>
            </a:r>
            <a:r>
              <a:rPr lang="zh-CN" altLang="en-US" dirty="0" smtClean="0"/>
              <a:t>描述统计量过程</a:t>
            </a:r>
            <a:r>
              <a:rPr lang="en-US" altLang="zh-CN" dirty="0" smtClean="0"/>
              <a:t/>
            </a:r>
            <a:br>
              <a:rPr lang="en-US" altLang="zh-CN" dirty="0" smtClean="0"/>
            </a:br>
            <a:r>
              <a:rPr lang="zh-CN" altLang="en-US" sz="2700" dirty="0" smtClean="0"/>
              <a:t>（</a:t>
            </a:r>
            <a:r>
              <a:rPr lang="en-US" altLang="zh-CN" sz="2700" dirty="0" smtClean="0"/>
              <a:t>Analyze-Descriptive Statistics-</a:t>
            </a:r>
            <a:r>
              <a:rPr lang="en-US" altLang="zh-CN" sz="2700" dirty="0" err="1" smtClean="0"/>
              <a:t>Descriptives</a:t>
            </a:r>
            <a:r>
              <a:rPr lang="zh-CN" altLang="en-US" sz="2700" dirty="0" smtClean="0"/>
              <a:t>）</a:t>
            </a:r>
            <a:endParaRPr lang="zh-CN" altLang="en-US"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45</a:t>
            </a:fld>
            <a:endParaRPr lang="zh-CN" altLang="en-US"/>
          </a:p>
        </p:txBody>
      </p:sp>
      <p:pic>
        <p:nvPicPr>
          <p:cNvPr id="60418" name="Picture 2"/>
          <p:cNvPicPr>
            <a:picLocks noGrp="1" noChangeAspect="1" noChangeArrowheads="1"/>
          </p:cNvPicPr>
          <p:nvPr>
            <p:ph idx="1"/>
          </p:nvPr>
        </p:nvPicPr>
        <p:blipFill>
          <a:blip r:embed="rId2" cstate="print"/>
          <a:srcRect l="16706" t="35672" r="37052" b="31182"/>
          <a:stretch>
            <a:fillRect/>
          </a:stretch>
        </p:blipFill>
        <p:spPr bwMode="auto">
          <a:xfrm>
            <a:off x="714348" y="1643050"/>
            <a:ext cx="7858148" cy="43577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3.3 </a:t>
            </a:r>
            <a:r>
              <a:rPr lang="zh-CN" altLang="en-US" dirty="0" smtClean="0"/>
              <a:t>多维交叉表分析</a:t>
            </a:r>
            <a:r>
              <a:rPr lang="en-US" altLang="zh-CN" dirty="0" smtClean="0"/>
              <a:t/>
            </a:r>
            <a:br>
              <a:rPr lang="en-US" altLang="zh-CN" dirty="0" smtClean="0"/>
            </a:br>
            <a:r>
              <a:rPr lang="zh-CN" altLang="en-US" dirty="0" smtClean="0"/>
              <a:t>（</a:t>
            </a:r>
            <a:r>
              <a:rPr lang="en-US" altLang="zh-CN" dirty="0" smtClean="0"/>
              <a:t>Analyze-Descriptive Statistics-Crosstab</a:t>
            </a:r>
            <a:r>
              <a:rPr lang="zh-CN" altLang="en-US" dirty="0" smtClean="0"/>
              <a:t>）</a:t>
            </a:r>
            <a:endParaRPr lang="zh-CN" altLang="en-US" dirty="0"/>
          </a:p>
        </p:txBody>
      </p:sp>
      <p:sp>
        <p:nvSpPr>
          <p:cNvPr id="3" name="内容占位符 2"/>
          <p:cNvSpPr>
            <a:spLocks noGrp="1"/>
          </p:cNvSpPr>
          <p:nvPr>
            <p:ph idx="1"/>
          </p:nvPr>
        </p:nvSpPr>
        <p:spPr/>
        <p:txBody>
          <a:bodyPr>
            <a:normAutofit/>
          </a:bodyPr>
          <a:lstStyle/>
          <a:p>
            <a:r>
              <a:rPr lang="zh-CN" altLang="en-US" dirty="0" smtClean="0">
                <a:latin typeface="Batang" pitchFamily="18" charset="-127"/>
                <a:ea typeface="Batang" pitchFamily="18" charset="-127"/>
              </a:rPr>
              <a:t>例子</a:t>
            </a:r>
            <a:endParaRPr lang="en-US" altLang="zh-CN" dirty="0" smtClean="0">
              <a:latin typeface="Batang" pitchFamily="18" charset="-127"/>
              <a:ea typeface="Batang" pitchFamily="18" charset="-127"/>
            </a:endParaRPr>
          </a:p>
          <a:p>
            <a:pPr lvl="1"/>
            <a:r>
              <a:rPr lang="zh-CN" altLang="en-US" dirty="0" smtClean="0">
                <a:latin typeface="Batang" pitchFamily="18" charset="-127"/>
                <a:ea typeface="Batang" pitchFamily="18" charset="-127"/>
              </a:rPr>
              <a:t>某中学为了了解电脑对学生学习的影响，组织学生家长进行问卷调查，在收到的答卷中随机地抽查了</a:t>
            </a:r>
            <a:r>
              <a:rPr lang="en-US" altLang="zh-CN" dirty="0" smtClean="0">
                <a:latin typeface="Batang" pitchFamily="18" charset="-127"/>
                <a:ea typeface="Batang" pitchFamily="18" charset="-127"/>
              </a:rPr>
              <a:t>30</a:t>
            </a:r>
            <a:r>
              <a:rPr lang="zh-CN" altLang="en-US" dirty="0" smtClean="0">
                <a:latin typeface="Batang" pitchFamily="18" charset="-127"/>
                <a:ea typeface="Batang" pitchFamily="18" charset="-127"/>
              </a:rPr>
              <a:t>份答卷，根据答卷的项目选择其中的部分数据资料组织建立数据文件</a:t>
            </a:r>
            <a:r>
              <a:rPr lang="en-US" altLang="zh-CN" dirty="0" smtClean="0">
                <a:latin typeface="Batang" pitchFamily="18" charset="-127"/>
                <a:ea typeface="Batang" pitchFamily="18" charset="-127"/>
              </a:rPr>
              <a:t>Quiz.sav</a:t>
            </a:r>
            <a:r>
              <a:rPr lang="zh-CN" altLang="en-US" dirty="0" smtClean="0">
                <a:latin typeface="Batang" pitchFamily="18" charset="-127"/>
                <a:ea typeface="Batang" pitchFamily="18" charset="-127"/>
              </a:rPr>
              <a:t>。根据表中数据使用交叉表分析不同月收入的家长中，职业与对待电脑是否影响孩子学习的态度之间的关系。</a:t>
            </a:r>
          </a:p>
          <a:p>
            <a:endParaRPr lang="zh-CN" altLang="en-US"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46</a:t>
            </a:fld>
            <a:endParaRPr lang="zh-CN"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47</a:t>
            </a:fld>
            <a:endParaRPr lang="zh-CN" altLang="en-US"/>
          </a:p>
        </p:txBody>
      </p:sp>
      <p:pic>
        <p:nvPicPr>
          <p:cNvPr id="1026" name="Picture 2"/>
          <p:cNvPicPr>
            <a:picLocks noGrp="1" noChangeAspect="1" noChangeArrowheads="1"/>
          </p:cNvPicPr>
          <p:nvPr>
            <p:ph idx="1"/>
          </p:nvPr>
        </p:nvPicPr>
        <p:blipFill>
          <a:blip r:embed="rId2" cstate="print"/>
          <a:srcRect l="17630" t="37250" r="32428" b="23515"/>
          <a:stretch>
            <a:fillRect/>
          </a:stretch>
        </p:blipFill>
        <p:spPr bwMode="auto">
          <a:xfrm>
            <a:off x="714348" y="1857364"/>
            <a:ext cx="7500990" cy="40005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48</a:t>
            </a:fld>
            <a:endParaRPr lang="zh-CN" altLang="en-US"/>
          </a:p>
        </p:txBody>
      </p:sp>
      <p:pic>
        <p:nvPicPr>
          <p:cNvPr id="2050" name="Picture 2"/>
          <p:cNvPicPr>
            <a:picLocks noGrp="1" noChangeAspect="1" noChangeArrowheads="1"/>
          </p:cNvPicPr>
          <p:nvPr>
            <p:ph idx="1"/>
          </p:nvPr>
        </p:nvPicPr>
        <p:blipFill>
          <a:blip r:embed="rId2" cstate="print"/>
          <a:srcRect l="9307" t="35672" r="41676" b="31182"/>
          <a:stretch>
            <a:fillRect/>
          </a:stretch>
        </p:blipFill>
        <p:spPr bwMode="auto">
          <a:xfrm>
            <a:off x="500034" y="1857364"/>
            <a:ext cx="7929618" cy="40005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457200" y="928670"/>
            <a:ext cx="8229600" cy="5197493"/>
          </a:xfrm>
        </p:spPr>
        <p:txBody>
          <a:bodyPr>
            <a:normAutofit/>
          </a:bodyPr>
          <a:lstStyle/>
          <a:p>
            <a:pPr algn="ctr">
              <a:buNone/>
            </a:pPr>
            <a:r>
              <a:rPr lang="zh-CN" altLang="en-US" dirty="0" smtClean="0">
                <a:solidFill>
                  <a:srgbClr val="00B050"/>
                </a:solidFill>
              </a:rPr>
              <a:t>多重响应变量集的交叉表分析</a:t>
            </a:r>
            <a:endParaRPr lang="en-US" altLang="zh-CN" dirty="0" smtClean="0">
              <a:solidFill>
                <a:srgbClr val="00B050"/>
              </a:solidFill>
            </a:endParaRPr>
          </a:p>
          <a:p>
            <a:pPr algn="ctr">
              <a:buNone/>
            </a:pPr>
            <a:r>
              <a:rPr lang="zh-CN" altLang="en-US" sz="2600" dirty="0" smtClean="0">
                <a:solidFill>
                  <a:srgbClr val="00B050"/>
                </a:solidFill>
              </a:rPr>
              <a:t>（</a:t>
            </a:r>
            <a:r>
              <a:rPr lang="en-US" sz="2600" dirty="0" smtClean="0">
                <a:solidFill>
                  <a:srgbClr val="00B050"/>
                </a:solidFill>
              </a:rPr>
              <a:t>Analyze-Multiple Response-Define Variables Sets</a:t>
            </a:r>
            <a:r>
              <a:rPr lang="en-US" altLang="zh-CN" sz="2600" dirty="0" smtClean="0">
                <a:solidFill>
                  <a:srgbClr val="00B050"/>
                </a:solidFill>
              </a:rPr>
              <a:t>—</a:t>
            </a:r>
            <a:r>
              <a:rPr lang="en-US" sz="2600" dirty="0" smtClean="0">
                <a:solidFill>
                  <a:srgbClr val="00B050"/>
                </a:solidFill>
              </a:rPr>
              <a:t>&gt; Analyze-Multiple Response-</a:t>
            </a:r>
            <a:r>
              <a:rPr lang="en-US" altLang="zh-CN" sz="2600" dirty="0" smtClean="0">
                <a:solidFill>
                  <a:srgbClr val="00B050"/>
                </a:solidFill>
              </a:rPr>
              <a:t>Crosstabs</a:t>
            </a:r>
            <a:r>
              <a:rPr lang="zh-CN" altLang="en-US" sz="2600" dirty="0" smtClean="0">
                <a:solidFill>
                  <a:srgbClr val="00B050"/>
                </a:solidFill>
              </a:rPr>
              <a:t>）</a:t>
            </a:r>
            <a:endParaRPr lang="en-US" altLang="zh-CN" sz="2600" dirty="0" smtClean="0">
              <a:solidFill>
                <a:srgbClr val="00B050"/>
              </a:solidFill>
            </a:endParaRPr>
          </a:p>
          <a:p>
            <a:r>
              <a:rPr lang="zh-CN" altLang="en-US" dirty="0" smtClean="0"/>
              <a:t>某商业公司在进行消费者偏好调查中，为分析消费者消费的倾向性，设计出如下问题：</a:t>
            </a:r>
            <a:endParaRPr lang="en-US" altLang="zh-CN" dirty="0" smtClean="0"/>
          </a:p>
          <a:p>
            <a:pPr lvl="1"/>
            <a:r>
              <a:rPr lang="zh-CN" altLang="en-US" dirty="0" smtClean="0"/>
              <a:t>请</a:t>
            </a:r>
            <a:r>
              <a:rPr lang="zh-CN" altLang="en-US" dirty="0"/>
              <a:t>回答</a:t>
            </a:r>
            <a:r>
              <a:rPr lang="zh-CN" altLang="en-US" dirty="0" smtClean="0"/>
              <a:t>您是否经常在下列场所购物：</a:t>
            </a:r>
            <a:endParaRPr lang="en-US" altLang="zh-CN" dirty="0" smtClean="0"/>
          </a:p>
          <a:p>
            <a:pPr lvl="2"/>
            <a:r>
              <a:rPr lang="zh-CN" altLang="en-US" dirty="0" smtClean="0"/>
              <a:t>超市、大型商店、专卖店、网上购物、不固定</a:t>
            </a:r>
            <a:endParaRPr lang="en-US" altLang="zh-CN" dirty="0" smtClean="0"/>
          </a:p>
          <a:p>
            <a:r>
              <a:rPr lang="zh-CN" altLang="en-US" dirty="0" smtClean="0"/>
              <a:t>数据保存在“</a:t>
            </a:r>
            <a:r>
              <a:rPr lang="en-US" altLang="zh-CN" dirty="0" smtClean="0"/>
              <a:t>RESPONSE.SAV</a:t>
            </a:r>
            <a:r>
              <a:rPr lang="zh-CN" altLang="en-US" dirty="0" smtClean="0"/>
              <a:t>”中</a:t>
            </a:r>
            <a:endParaRPr lang="en-US" altLang="zh-CN" dirty="0" smtClean="0"/>
          </a:p>
          <a:p>
            <a:endParaRPr lang="en-US" altLang="zh-CN" dirty="0" smtClean="0"/>
          </a:p>
          <a:p>
            <a:endParaRPr lang="zh-CN" altLang="en-US"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49</a:t>
            </a:fld>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日期占位符 3"/>
          <p:cNvSpPr>
            <a:spLocks noGrp="1"/>
          </p:cNvSpPr>
          <p:nvPr>
            <p:ph type="dt" sz="half" idx="10"/>
          </p:nvPr>
        </p:nvSpPr>
        <p:spPr/>
        <p:txBody>
          <a:bodyPr/>
          <a:lstStyle/>
          <a:p>
            <a:fld id="{35AAE9CF-EFC4-4696-B4FF-57C603BE5F1D}" type="datetime1">
              <a:rPr lang="zh-CN" altLang="en-US"/>
              <a:pPr/>
              <a:t>2017/8/10</a:t>
            </a:fld>
            <a:endParaRPr lang="en-US" altLang="zh-CN"/>
          </a:p>
        </p:txBody>
      </p:sp>
      <p:sp>
        <p:nvSpPr>
          <p:cNvPr id="12" name="灯片编号占位符 5"/>
          <p:cNvSpPr>
            <a:spLocks noGrp="1"/>
          </p:cNvSpPr>
          <p:nvPr>
            <p:ph type="sldNum" sz="quarter" idx="12"/>
          </p:nvPr>
        </p:nvSpPr>
        <p:spPr/>
        <p:txBody>
          <a:bodyPr/>
          <a:lstStyle/>
          <a:p>
            <a:fld id="{434E0C3B-C846-46ED-8880-5B3EF44DC2E0}" type="slidenum">
              <a:rPr lang="en-US" altLang="zh-CN"/>
              <a:pPr/>
              <a:t>5</a:t>
            </a:fld>
            <a:endParaRPr lang="en-US" altLang="zh-CN"/>
          </a:p>
        </p:txBody>
      </p:sp>
      <p:sp>
        <p:nvSpPr>
          <p:cNvPr id="78850" name="Rectangle 2"/>
          <p:cNvSpPr>
            <a:spLocks noGrp="1" noChangeArrowheads="1"/>
          </p:cNvSpPr>
          <p:nvPr>
            <p:ph type="title"/>
          </p:nvPr>
        </p:nvSpPr>
        <p:spPr/>
        <p:txBody>
          <a:bodyPr/>
          <a:lstStyle/>
          <a:p>
            <a:r>
              <a:rPr lang="en-US" altLang="zh-CN" sz="3500">
                <a:latin typeface="Times New Roman" pitchFamily="18" charset="0"/>
              </a:rPr>
              <a:t>Data Editor</a:t>
            </a:r>
          </a:p>
        </p:txBody>
      </p:sp>
      <p:sp>
        <p:nvSpPr>
          <p:cNvPr id="78851" name="Rectangle 3"/>
          <p:cNvSpPr>
            <a:spLocks noGrp="1" noChangeArrowheads="1"/>
          </p:cNvSpPr>
          <p:nvPr>
            <p:ph type="body" idx="1"/>
          </p:nvPr>
        </p:nvSpPr>
        <p:spPr/>
        <p:txBody>
          <a:bodyPr/>
          <a:lstStyle/>
          <a:p>
            <a:endParaRPr lang="zh-CN" altLang="zh-CN"/>
          </a:p>
        </p:txBody>
      </p:sp>
      <p:pic>
        <p:nvPicPr>
          <p:cNvPr id="788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557338"/>
            <a:ext cx="7993062" cy="467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853" name="AutoShape 5"/>
          <p:cNvSpPr>
            <a:spLocks noChangeArrowheads="1"/>
          </p:cNvSpPr>
          <p:nvPr/>
        </p:nvSpPr>
        <p:spPr bwMode="auto">
          <a:xfrm>
            <a:off x="3132138" y="908050"/>
            <a:ext cx="1225550" cy="433388"/>
          </a:xfrm>
          <a:prstGeom prst="wedgeRoundRectCallout">
            <a:avLst>
              <a:gd name="adj1" fmla="val -54532"/>
              <a:gd name="adj2" fmla="val 117764"/>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a:t>标题栏</a:t>
            </a:r>
          </a:p>
        </p:txBody>
      </p:sp>
      <p:sp>
        <p:nvSpPr>
          <p:cNvPr id="78854" name="AutoShape 6"/>
          <p:cNvSpPr>
            <a:spLocks noChangeArrowheads="1"/>
          </p:cNvSpPr>
          <p:nvPr/>
        </p:nvSpPr>
        <p:spPr bwMode="auto">
          <a:xfrm>
            <a:off x="4643438" y="476250"/>
            <a:ext cx="1225550" cy="433388"/>
          </a:xfrm>
          <a:prstGeom prst="wedgeRoundRectCallout">
            <a:avLst>
              <a:gd name="adj1" fmla="val -143394"/>
              <a:gd name="adj2" fmla="val 253296"/>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a:t>主菜单栏</a:t>
            </a:r>
          </a:p>
        </p:txBody>
      </p:sp>
      <p:sp>
        <p:nvSpPr>
          <p:cNvPr id="78855" name="AutoShape 7"/>
          <p:cNvSpPr>
            <a:spLocks noChangeArrowheads="1"/>
          </p:cNvSpPr>
          <p:nvPr/>
        </p:nvSpPr>
        <p:spPr bwMode="auto">
          <a:xfrm>
            <a:off x="5003800" y="1196975"/>
            <a:ext cx="1225550" cy="433388"/>
          </a:xfrm>
          <a:prstGeom prst="wedgeRoundRectCallout">
            <a:avLst>
              <a:gd name="adj1" fmla="val -132644"/>
              <a:gd name="adj2" fmla="val 117764"/>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a:t>工具栏</a:t>
            </a:r>
          </a:p>
        </p:txBody>
      </p:sp>
      <p:sp>
        <p:nvSpPr>
          <p:cNvPr id="78856" name="AutoShape 8"/>
          <p:cNvSpPr>
            <a:spLocks noChangeArrowheads="1"/>
          </p:cNvSpPr>
          <p:nvPr/>
        </p:nvSpPr>
        <p:spPr bwMode="auto">
          <a:xfrm>
            <a:off x="4284663" y="3573463"/>
            <a:ext cx="1582737" cy="576262"/>
          </a:xfrm>
          <a:prstGeom prst="wedgeRoundRectCallout">
            <a:avLst>
              <a:gd name="adj1" fmla="val -92727"/>
              <a:gd name="adj2" fmla="val 76995"/>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a:t>数据显示区</a:t>
            </a:r>
          </a:p>
        </p:txBody>
      </p:sp>
      <p:sp>
        <p:nvSpPr>
          <p:cNvPr id="78857" name="AutoShape 9"/>
          <p:cNvSpPr>
            <a:spLocks noChangeArrowheads="1"/>
          </p:cNvSpPr>
          <p:nvPr/>
        </p:nvSpPr>
        <p:spPr bwMode="auto">
          <a:xfrm>
            <a:off x="5148263" y="5240338"/>
            <a:ext cx="1582737" cy="576262"/>
          </a:xfrm>
          <a:prstGeom prst="wedgeRoundRectCallout">
            <a:avLst>
              <a:gd name="adj1" fmla="val -92727"/>
              <a:gd name="adj2" fmla="val 76995"/>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a:t>状态栏</a:t>
            </a:r>
          </a:p>
        </p:txBody>
      </p:sp>
      <p:sp>
        <p:nvSpPr>
          <p:cNvPr id="78858" name="AutoShape 10"/>
          <p:cNvSpPr>
            <a:spLocks noChangeArrowheads="1"/>
          </p:cNvSpPr>
          <p:nvPr/>
        </p:nvSpPr>
        <p:spPr bwMode="auto">
          <a:xfrm>
            <a:off x="6588125" y="1052513"/>
            <a:ext cx="1584325" cy="433387"/>
          </a:xfrm>
          <a:prstGeom prst="wedgeRoundRectCallout">
            <a:avLst>
              <a:gd name="adj1" fmla="val -96894"/>
              <a:gd name="adj2" fmla="val 195787"/>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a:t>数据编辑栏</a:t>
            </a:r>
          </a:p>
        </p:txBody>
      </p:sp>
    </p:spTree>
    <p:extLst>
      <p:ext uri="{BB962C8B-B14F-4D97-AF65-F5344CB8AC3E}">
        <p14:creationId xmlns:p14="http://schemas.microsoft.com/office/powerpoint/2010/main" val="32707101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78853"/>
                                        </p:tgtEl>
                                        <p:attrNameLst>
                                          <p:attrName>style.visibility</p:attrName>
                                        </p:attrNameLst>
                                      </p:cBhvr>
                                      <p:to>
                                        <p:strVal val="visible"/>
                                      </p:to>
                                    </p:set>
                                    <p:anim calcmode="lin" valueType="num">
                                      <p:cBhvr additive="base">
                                        <p:cTn id="7" dur="1000" fill="hold"/>
                                        <p:tgtEl>
                                          <p:spTgt spid="78853"/>
                                        </p:tgtEl>
                                        <p:attrNameLst>
                                          <p:attrName>ppt_x</p:attrName>
                                        </p:attrNameLst>
                                      </p:cBhvr>
                                      <p:tavLst>
                                        <p:tav tm="0">
                                          <p:val>
                                            <p:strVal val="0-#ppt_w/2"/>
                                          </p:val>
                                        </p:tav>
                                        <p:tav tm="100000">
                                          <p:val>
                                            <p:strVal val="#ppt_x"/>
                                          </p:val>
                                        </p:tav>
                                      </p:tavLst>
                                    </p:anim>
                                    <p:anim calcmode="lin" valueType="num">
                                      <p:cBhvr additive="base">
                                        <p:cTn id="8" dur="1000" fill="hold"/>
                                        <p:tgtEl>
                                          <p:spTgt spid="7885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78854"/>
                                        </p:tgtEl>
                                        <p:attrNameLst>
                                          <p:attrName>style.visibility</p:attrName>
                                        </p:attrNameLst>
                                      </p:cBhvr>
                                      <p:to>
                                        <p:strVal val="visible"/>
                                      </p:to>
                                    </p:set>
                                    <p:anim calcmode="lin" valueType="num">
                                      <p:cBhvr additive="base">
                                        <p:cTn id="13" dur="1000" fill="hold"/>
                                        <p:tgtEl>
                                          <p:spTgt spid="78854"/>
                                        </p:tgtEl>
                                        <p:attrNameLst>
                                          <p:attrName>ppt_x</p:attrName>
                                        </p:attrNameLst>
                                      </p:cBhvr>
                                      <p:tavLst>
                                        <p:tav tm="0">
                                          <p:val>
                                            <p:strVal val="0-#ppt_w/2"/>
                                          </p:val>
                                        </p:tav>
                                        <p:tav tm="100000">
                                          <p:val>
                                            <p:strVal val="#ppt_x"/>
                                          </p:val>
                                        </p:tav>
                                      </p:tavLst>
                                    </p:anim>
                                    <p:anim calcmode="lin" valueType="num">
                                      <p:cBhvr additive="base">
                                        <p:cTn id="14" dur="1000" fill="hold"/>
                                        <p:tgtEl>
                                          <p:spTgt spid="78854"/>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78855"/>
                                        </p:tgtEl>
                                        <p:attrNameLst>
                                          <p:attrName>style.visibility</p:attrName>
                                        </p:attrNameLst>
                                      </p:cBhvr>
                                      <p:to>
                                        <p:strVal val="visible"/>
                                      </p:to>
                                    </p:set>
                                    <p:anim calcmode="lin" valueType="num">
                                      <p:cBhvr additive="base">
                                        <p:cTn id="19" dur="1000" fill="hold"/>
                                        <p:tgtEl>
                                          <p:spTgt spid="78855"/>
                                        </p:tgtEl>
                                        <p:attrNameLst>
                                          <p:attrName>ppt_x</p:attrName>
                                        </p:attrNameLst>
                                      </p:cBhvr>
                                      <p:tavLst>
                                        <p:tav tm="0">
                                          <p:val>
                                            <p:strVal val="0-#ppt_w/2"/>
                                          </p:val>
                                        </p:tav>
                                        <p:tav tm="100000">
                                          <p:val>
                                            <p:strVal val="#ppt_x"/>
                                          </p:val>
                                        </p:tav>
                                      </p:tavLst>
                                    </p:anim>
                                    <p:anim calcmode="lin" valueType="num">
                                      <p:cBhvr additive="base">
                                        <p:cTn id="20" dur="1000" fill="hold"/>
                                        <p:tgtEl>
                                          <p:spTgt spid="78855"/>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78858"/>
                                        </p:tgtEl>
                                        <p:attrNameLst>
                                          <p:attrName>style.visibility</p:attrName>
                                        </p:attrNameLst>
                                      </p:cBhvr>
                                      <p:to>
                                        <p:strVal val="visible"/>
                                      </p:to>
                                    </p:set>
                                    <p:anim calcmode="lin" valueType="num">
                                      <p:cBhvr additive="base">
                                        <p:cTn id="25" dur="1000" fill="hold"/>
                                        <p:tgtEl>
                                          <p:spTgt spid="78858"/>
                                        </p:tgtEl>
                                        <p:attrNameLst>
                                          <p:attrName>ppt_x</p:attrName>
                                        </p:attrNameLst>
                                      </p:cBhvr>
                                      <p:tavLst>
                                        <p:tav tm="0">
                                          <p:val>
                                            <p:strVal val="0-#ppt_w/2"/>
                                          </p:val>
                                        </p:tav>
                                        <p:tav tm="100000">
                                          <p:val>
                                            <p:strVal val="#ppt_x"/>
                                          </p:val>
                                        </p:tav>
                                      </p:tavLst>
                                    </p:anim>
                                    <p:anim calcmode="lin" valueType="num">
                                      <p:cBhvr additive="base">
                                        <p:cTn id="26" dur="1000" fill="hold"/>
                                        <p:tgtEl>
                                          <p:spTgt spid="78858"/>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78856"/>
                                        </p:tgtEl>
                                        <p:attrNameLst>
                                          <p:attrName>style.visibility</p:attrName>
                                        </p:attrNameLst>
                                      </p:cBhvr>
                                      <p:to>
                                        <p:strVal val="visible"/>
                                      </p:to>
                                    </p:set>
                                    <p:anim calcmode="lin" valueType="num">
                                      <p:cBhvr additive="base">
                                        <p:cTn id="31" dur="1000" fill="hold"/>
                                        <p:tgtEl>
                                          <p:spTgt spid="78856"/>
                                        </p:tgtEl>
                                        <p:attrNameLst>
                                          <p:attrName>ppt_x</p:attrName>
                                        </p:attrNameLst>
                                      </p:cBhvr>
                                      <p:tavLst>
                                        <p:tav tm="0">
                                          <p:val>
                                            <p:strVal val="0-#ppt_w/2"/>
                                          </p:val>
                                        </p:tav>
                                        <p:tav tm="100000">
                                          <p:val>
                                            <p:strVal val="#ppt_x"/>
                                          </p:val>
                                        </p:tav>
                                      </p:tavLst>
                                    </p:anim>
                                    <p:anim calcmode="lin" valueType="num">
                                      <p:cBhvr additive="base">
                                        <p:cTn id="32" dur="1000" fill="hold"/>
                                        <p:tgtEl>
                                          <p:spTgt spid="78856"/>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78857"/>
                                        </p:tgtEl>
                                        <p:attrNameLst>
                                          <p:attrName>style.visibility</p:attrName>
                                        </p:attrNameLst>
                                      </p:cBhvr>
                                      <p:to>
                                        <p:strVal val="visible"/>
                                      </p:to>
                                    </p:set>
                                    <p:anim calcmode="lin" valueType="num">
                                      <p:cBhvr additive="base">
                                        <p:cTn id="37" dur="1000" fill="hold"/>
                                        <p:tgtEl>
                                          <p:spTgt spid="78857"/>
                                        </p:tgtEl>
                                        <p:attrNameLst>
                                          <p:attrName>ppt_x</p:attrName>
                                        </p:attrNameLst>
                                      </p:cBhvr>
                                      <p:tavLst>
                                        <p:tav tm="0">
                                          <p:val>
                                            <p:strVal val="0-#ppt_w/2"/>
                                          </p:val>
                                        </p:tav>
                                        <p:tav tm="100000">
                                          <p:val>
                                            <p:strVal val="#ppt_x"/>
                                          </p:val>
                                        </p:tav>
                                      </p:tavLst>
                                    </p:anim>
                                    <p:anim calcmode="lin" valueType="num">
                                      <p:cBhvr additive="base">
                                        <p:cTn id="38" dur="1000" fill="hold"/>
                                        <p:tgtEl>
                                          <p:spTgt spid="7885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animBg="1"/>
      <p:bldP spid="78854" grpId="0" animBg="1"/>
      <p:bldP spid="78855" grpId="0" animBg="1"/>
      <p:bldP spid="78856" grpId="0" animBg="1"/>
      <p:bldP spid="78857" grpId="0" animBg="1"/>
      <p:bldP spid="7885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50</a:t>
            </a:fld>
            <a:endParaRPr lang="zh-CN" altLang="en-US"/>
          </a:p>
        </p:txBody>
      </p:sp>
      <p:pic>
        <p:nvPicPr>
          <p:cNvPr id="3074" name="Picture 2"/>
          <p:cNvPicPr>
            <a:picLocks noGrp="1" noChangeAspect="1" noChangeArrowheads="1"/>
          </p:cNvPicPr>
          <p:nvPr>
            <p:ph idx="1"/>
          </p:nvPr>
        </p:nvPicPr>
        <p:blipFill>
          <a:blip r:embed="rId2" cstate="print"/>
          <a:srcRect l="25029" t="35672" r="17630" b="16976"/>
          <a:stretch>
            <a:fillRect/>
          </a:stretch>
        </p:blipFill>
        <p:spPr bwMode="auto">
          <a:xfrm>
            <a:off x="928662" y="1428736"/>
            <a:ext cx="7143800" cy="44291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E1540F55-B3A7-48FD-B3DB-DC55D3141FFC}" type="datetime1">
              <a:rPr lang="zh-CN" altLang="en-US"/>
              <a:pPr/>
              <a:t>2017/8/10</a:t>
            </a:fld>
            <a:endParaRPr lang="en-US" altLang="zh-CN"/>
          </a:p>
        </p:txBody>
      </p:sp>
      <p:sp>
        <p:nvSpPr>
          <p:cNvPr id="5" name="灯片编号占位符 5"/>
          <p:cNvSpPr>
            <a:spLocks noGrp="1"/>
          </p:cNvSpPr>
          <p:nvPr>
            <p:ph type="sldNum" sz="quarter" idx="12"/>
          </p:nvPr>
        </p:nvSpPr>
        <p:spPr/>
        <p:txBody>
          <a:bodyPr/>
          <a:lstStyle/>
          <a:p>
            <a:fld id="{F926284C-2030-4522-AE15-B2104430E6AD}" type="slidenum">
              <a:rPr lang="en-US" altLang="zh-CN"/>
              <a:pPr/>
              <a:t>51</a:t>
            </a:fld>
            <a:endParaRPr lang="en-US" altLang="zh-CN"/>
          </a:p>
        </p:txBody>
      </p:sp>
      <p:sp>
        <p:nvSpPr>
          <p:cNvPr id="210946" name="Rectangle 2"/>
          <p:cNvSpPr>
            <a:spLocks noGrp="1" noChangeArrowheads="1"/>
          </p:cNvSpPr>
          <p:nvPr>
            <p:ph type="title"/>
          </p:nvPr>
        </p:nvSpPr>
        <p:spPr/>
        <p:txBody>
          <a:bodyPr>
            <a:normAutofit fontScale="90000"/>
          </a:bodyPr>
          <a:lstStyle/>
          <a:p>
            <a:r>
              <a:rPr lang="en-US" altLang="zh-CN" dirty="0" smtClean="0"/>
              <a:t>3.4  </a:t>
            </a:r>
            <a:r>
              <a:rPr lang="zh-CN" altLang="en-US" dirty="0" smtClean="0"/>
              <a:t>比率统计</a:t>
            </a:r>
            <a:r>
              <a:rPr lang="en-US" altLang="zh-CN" dirty="0" smtClean="0"/>
              <a:t/>
            </a:r>
            <a:br>
              <a:rPr lang="en-US" altLang="zh-CN" dirty="0" smtClean="0"/>
            </a:br>
            <a:r>
              <a:rPr lang="zh-CN" altLang="en-US" sz="2700" dirty="0" smtClean="0"/>
              <a:t>（</a:t>
            </a:r>
            <a:r>
              <a:rPr lang="en-US" altLang="zh-CN" sz="2700" dirty="0" smtClean="0"/>
              <a:t>Analyze</a:t>
            </a:r>
            <a:r>
              <a:rPr lang="en-US" altLang="zh-CN" sz="2700" dirty="0" smtClean="0">
                <a:sym typeface="Wingdings" pitchFamily="2" charset="2"/>
              </a:rPr>
              <a:t>-Descriptive </a:t>
            </a:r>
            <a:r>
              <a:rPr lang="en-US" altLang="zh-CN" sz="2700" dirty="0" err="1" smtClean="0">
                <a:sym typeface="Wingdings" pitchFamily="2" charset="2"/>
              </a:rPr>
              <a:t>Sttistics</a:t>
            </a:r>
            <a:r>
              <a:rPr lang="en-US" altLang="zh-CN" sz="2700" dirty="0" smtClean="0">
                <a:sym typeface="Wingdings" pitchFamily="2" charset="2"/>
              </a:rPr>
              <a:t>-Ratio</a:t>
            </a:r>
            <a:r>
              <a:rPr lang="zh-CN" altLang="en-US" sz="2700" dirty="0" smtClean="0"/>
              <a:t>）</a:t>
            </a:r>
          </a:p>
        </p:txBody>
      </p:sp>
      <p:sp>
        <p:nvSpPr>
          <p:cNvPr id="210947" name="Rectangle 3"/>
          <p:cNvSpPr>
            <a:spLocks noGrp="1" noChangeArrowheads="1"/>
          </p:cNvSpPr>
          <p:nvPr>
            <p:ph type="body" idx="1"/>
          </p:nvPr>
        </p:nvSpPr>
        <p:spPr/>
        <p:txBody>
          <a:bodyPr/>
          <a:lstStyle/>
          <a:p>
            <a:pPr>
              <a:lnSpc>
                <a:spcPct val="140000"/>
              </a:lnSpc>
            </a:pPr>
            <a:r>
              <a:rPr lang="zh-CN" altLang="en-US" sz="2800" dirty="0">
                <a:latin typeface="宋体" pitchFamily="2" charset="-122"/>
                <a:ea typeface="宋体" pitchFamily="2" charset="-122"/>
              </a:rPr>
              <a:t>比率统计将给出两个具有</a:t>
            </a:r>
            <a:r>
              <a:rPr lang="en-US" altLang="zh-CN" sz="2800" dirty="0">
                <a:latin typeface="宋体" pitchFamily="2" charset="-122"/>
                <a:ea typeface="宋体" pitchFamily="2" charset="-122"/>
              </a:rPr>
              <a:t>Scale</a:t>
            </a:r>
            <a:r>
              <a:rPr lang="zh-CN" altLang="en-US" sz="2800" dirty="0">
                <a:latin typeface="宋体" pitchFamily="2" charset="-122"/>
                <a:ea typeface="宋体" pitchFamily="2" charset="-122"/>
              </a:rPr>
              <a:t>测度的变量之比的概述统计表，以反映两个变量数量上的对比关系和一致性</a:t>
            </a:r>
            <a:r>
              <a:rPr lang="zh-CN" altLang="en-US" sz="2800" dirty="0" smtClean="0">
                <a:latin typeface="宋体" pitchFamily="2" charset="-122"/>
                <a:ea typeface="宋体" pitchFamily="2" charset="-122"/>
              </a:rPr>
              <a:t>。</a:t>
            </a:r>
            <a:endParaRPr lang="en-US" altLang="zh-CN" sz="2800" dirty="0" smtClean="0">
              <a:latin typeface="宋体" pitchFamily="2" charset="-122"/>
              <a:ea typeface="宋体" pitchFamily="2" charset="-122"/>
            </a:endParaRPr>
          </a:p>
          <a:p>
            <a:pPr>
              <a:lnSpc>
                <a:spcPct val="140000"/>
              </a:lnSpc>
            </a:pPr>
            <a:r>
              <a:rPr lang="zh-CN" altLang="en-US" dirty="0" smtClean="0">
                <a:latin typeface="宋体" pitchFamily="2" charset="-122"/>
                <a:ea typeface="宋体" pitchFamily="2" charset="-122"/>
              </a:rPr>
              <a:t>质量检验部门从某厂生产的</a:t>
            </a:r>
            <a:r>
              <a:rPr lang="en-US" altLang="zh-CN" dirty="0" smtClean="0">
                <a:latin typeface="宋体" pitchFamily="2" charset="-122"/>
                <a:ea typeface="宋体" pitchFamily="2" charset="-122"/>
              </a:rPr>
              <a:t>4</a:t>
            </a:r>
            <a:r>
              <a:rPr lang="zh-CN" altLang="en-US" dirty="0" smtClean="0">
                <a:latin typeface="宋体" pitchFamily="2" charset="-122"/>
                <a:ea typeface="宋体" pitchFamily="2" charset="-122"/>
              </a:rPr>
              <a:t>种等级产品中随机抽查</a:t>
            </a:r>
            <a:r>
              <a:rPr lang="en-US" altLang="zh-CN" dirty="0" smtClean="0">
                <a:latin typeface="宋体" pitchFamily="2" charset="-122"/>
                <a:ea typeface="宋体" pitchFamily="2" charset="-122"/>
              </a:rPr>
              <a:t>18</a:t>
            </a:r>
            <a:r>
              <a:rPr lang="zh-CN" altLang="en-US" dirty="0" smtClean="0">
                <a:latin typeface="宋体" pitchFamily="2" charset="-122"/>
                <a:ea typeface="宋体" pitchFamily="2" charset="-122"/>
              </a:rPr>
              <a:t>个样品，检测产品纯度，与厂家给出的纯度进行比较</a:t>
            </a:r>
            <a:r>
              <a:rPr lang="zh-CN" altLang="en-US" dirty="0" smtClean="0">
                <a:latin typeface="宋体" pitchFamily="2" charset="-122"/>
                <a:ea typeface="宋体" pitchFamily="2" charset="-122"/>
                <a:hlinkClick r:id="rId2" action="ppaction://hlinkfile"/>
              </a:rPr>
              <a:t>（</a:t>
            </a:r>
            <a:r>
              <a:rPr lang="en-US" altLang="zh-CN" dirty="0" smtClean="0">
                <a:latin typeface="宋体" pitchFamily="2" charset="-122"/>
                <a:ea typeface="宋体" pitchFamily="2" charset="-122"/>
                <a:hlinkClick r:id="rId2" action="ppaction://hlinkfile"/>
              </a:rPr>
              <a:t>Pure.sav</a:t>
            </a:r>
            <a:r>
              <a:rPr lang="zh-CN" altLang="en-US" dirty="0" smtClean="0">
                <a:latin typeface="宋体" pitchFamily="2" charset="-122"/>
                <a:ea typeface="宋体" pitchFamily="2" charset="-122"/>
                <a:hlinkClick r:id="rId2" action="ppaction://hlinkfile"/>
              </a:rPr>
              <a:t>）</a:t>
            </a:r>
            <a:r>
              <a:rPr lang="zh-CN" altLang="en-US" dirty="0" smtClean="0">
                <a:latin typeface="宋体" pitchFamily="2" charset="-122"/>
                <a:ea typeface="宋体" pitchFamily="2" charset="-122"/>
              </a:rPr>
              <a:t>，使用比率统计对检测结果进行分析。</a:t>
            </a:r>
            <a:endParaRPr lang="zh-CN" altLang="en-US" sz="2800" dirty="0">
              <a:latin typeface="宋体" pitchFamily="2" charset="-122"/>
              <a:ea typeface="宋体" pitchFamily="2" charset="-122"/>
            </a:endParaRPr>
          </a:p>
          <a:p>
            <a:pPr>
              <a:lnSpc>
                <a:spcPct val="140000"/>
              </a:lnSpc>
            </a:pPr>
            <a:endParaRPr lang="en-US" altLang="zh-CN" sz="2800" dirty="0">
              <a:latin typeface="楷体_GB2312" pitchFamily="49" charset="-122"/>
              <a:ea typeface="楷体_GB2312" pitchFamily="49" charset="-122"/>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日期占位符 3"/>
          <p:cNvSpPr>
            <a:spLocks noGrp="1"/>
          </p:cNvSpPr>
          <p:nvPr>
            <p:ph type="dt" sz="half" idx="10"/>
          </p:nvPr>
        </p:nvSpPr>
        <p:spPr/>
        <p:txBody>
          <a:bodyPr/>
          <a:lstStyle/>
          <a:p>
            <a:fld id="{9D01F9F3-5C3A-43FF-8EAA-47C04C860677}" type="datetime1">
              <a:rPr lang="zh-CN" altLang="en-US"/>
              <a:pPr/>
              <a:t>2017/8/10</a:t>
            </a:fld>
            <a:endParaRPr lang="en-US" altLang="zh-CN"/>
          </a:p>
        </p:txBody>
      </p:sp>
      <p:sp>
        <p:nvSpPr>
          <p:cNvPr id="10" name="灯片编号占位符 5"/>
          <p:cNvSpPr>
            <a:spLocks noGrp="1"/>
          </p:cNvSpPr>
          <p:nvPr>
            <p:ph type="sldNum" sz="quarter" idx="12"/>
          </p:nvPr>
        </p:nvSpPr>
        <p:spPr/>
        <p:txBody>
          <a:bodyPr/>
          <a:lstStyle/>
          <a:p>
            <a:fld id="{B186A2B1-1284-4227-8950-9DFA932185D6}" type="slidenum">
              <a:rPr lang="en-US" altLang="zh-CN"/>
              <a:pPr/>
              <a:t>52</a:t>
            </a:fld>
            <a:endParaRPr lang="en-US" altLang="zh-CN"/>
          </a:p>
        </p:txBody>
      </p:sp>
      <p:sp>
        <p:nvSpPr>
          <p:cNvPr id="212994" name="Rectangle 2"/>
          <p:cNvSpPr>
            <a:spLocks noGrp="1" noChangeArrowheads="1"/>
          </p:cNvSpPr>
          <p:nvPr>
            <p:ph type="title"/>
          </p:nvPr>
        </p:nvSpPr>
        <p:spPr/>
        <p:txBody>
          <a:bodyPr/>
          <a:lstStyle/>
          <a:p>
            <a:endParaRPr lang="zh-CN" altLang="zh-CN"/>
          </a:p>
        </p:txBody>
      </p:sp>
      <p:sp>
        <p:nvSpPr>
          <p:cNvPr id="212995" name="Rectangle 3"/>
          <p:cNvSpPr>
            <a:spLocks noGrp="1" noChangeArrowheads="1"/>
          </p:cNvSpPr>
          <p:nvPr>
            <p:ph type="body" idx="1"/>
          </p:nvPr>
        </p:nvSpPr>
        <p:spPr/>
        <p:txBody>
          <a:bodyPr/>
          <a:lstStyle/>
          <a:p>
            <a:endParaRPr lang="zh-CN" altLang="zh-CN"/>
          </a:p>
        </p:txBody>
      </p:sp>
      <p:pic>
        <p:nvPicPr>
          <p:cNvPr id="212996" name="Picture 4"/>
          <p:cNvPicPr>
            <a:picLocks noChangeAspect="1" noChangeArrowheads="1"/>
          </p:cNvPicPr>
          <p:nvPr/>
        </p:nvPicPr>
        <p:blipFill>
          <a:blip r:embed="rId2" cstate="print"/>
          <a:srcRect l="9016" t="26660" r="31520" b="26691"/>
          <a:stretch>
            <a:fillRect/>
          </a:stretch>
        </p:blipFill>
        <p:spPr bwMode="auto">
          <a:xfrm>
            <a:off x="539750" y="1773238"/>
            <a:ext cx="7993063" cy="4248150"/>
          </a:xfrm>
          <a:prstGeom prst="rect">
            <a:avLst/>
          </a:prstGeom>
          <a:noFill/>
          <a:ln w="9525">
            <a:noFill/>
            <a:miter lim="800000"/>
            <a:headEnd/>
            <a:tailEnd/>
          </a:ln>
          <a:effectLst/>
        </p:spPr>
      </p:pic>
      <p:sp>
        <p:nvSpPr>
          <p:cNvPr id="212997" name="AutoShape 5"/>
          <p:cNvSpPr>
            <a:spLocks noChangeArrowheads="1"/>
          </p:cNvSpPr>
          <p:nvPr/>
        </p:nvSpPr>
        <p:spPr bwMode="auto">
          <a:xfrm>
            <a:off x="827088" y="3789363"/>
            <a:ext cx="2160587" cy="719137"/>
          </a:xfrm>
          <a:prstGeom prst="wedgeEllipseCallout">
            <a:avLst>
              <a:gd name="adj1" fmla="val 49634"/>
              <a:gd name="adj2" fmla="val 63245"/>
            </a:avLst>
          </a:prstGeom>
          <a:solidFill>
            <a:schemeClr val="bg1"/>
          </a:solidFill>
          <a:ln w="9525">
            <a:solidFill>
              <a:schemeClr val="tx1"/>
            </a:solidFill>
            <a:miter lim="800000"/>
            <a:headEnd/>
            <a:tailEnd/>
          </a:ln>
          <a:effectLst/>
        </p:spPr>
        <p:txBody>
          <a:bodyPr/>
          <a:lstStyle/>
          <a:p>
            <a:pPr algn="ctr"/>
            <a:r>
              <a:rPr lang="zh-CN" altLang="en-US"/>
              <a:t>显示统计结果</a:t>
            </a:r>
          </a:p>
        </p:txBody>
      </p:sp>
      <p:sp>
        <p:nvSpPr>
          <p:cNvPr id="212998" name="AutoShape 6"/>
          <p:cNvSpPr>
            <a:spLocks noChangeArrowheads="1"/>
          </p:cNvSpPr>
          <p:nvPr/>
        </p:nvSpPr>
        <p:spPr bwMode="auto">
          <a:xfrm>
            <a:off x="3779838" y="1557338"/>
            <a:ext cx="1008062" cy="503237"/>
          </a:xfrm>
          <a:prstGeom prst="wedgeEllipseCallout">
            <a:avLst>
              <a:gd name="adj1" fmla="val 49213"/>
              <a:gd name="adj2" fmla="val 68926"/>
            </a:avLst>
          </a:prstGeom>
          <a:solidFill>
            <a:schemeClr val="bg1"/>
          </a:solidFill>
          <a:ln w="9525">
            <a:solidFill>
              <a:schemeClr val="tx1"/>
            </a:solidFill>
            <a:miter lim="800000"/>
            <a:headEnd/>
            <a:tailEnd/>
          </a:ln>
          <a:effectLst/>
        </p:spPr>
        <p:txBody>
          <a:bodyPr/>
          <a:lstStyle/>
          <a:p>
            <a:pPr algn="ctr"/>
            <a:r>
              <a:rPr lang="zh-CN" altLang="en-US"/>
              <a:t>分子</a:t>
            </a:r>
          </a:p>
        </p:txBody>
      </p:sp>
      <p:sp>
        <p:nvSpPr>
          <p:cNvPr id="212999" name="AutoShape 7"/>
          <p:cNvSpPr>
            <a:spLocks noChangeArrowheads="1"/>
          </p:cNvSpPr>
          <p:nvPr/>
        </p:nvSpPr>
        <p:spPr bwMode="auto">
          <a:xfrm>
            <a:off x="2916238" y="2205038"/>
            <a:ext cx="863600" cy="503237"/>
          </a:xfrm>
          <a:prstGeom prst="wedgeEllipseCallout">
            <a:avLst>
              <a:gd name="adj1" fmla="val 146324"/>
              <a:gd name="adj2" fmla="val 61356"/>
            </a:avLst>
          </a:prstGeom>
          <a:solidFill>
            <a:schemeClr val="bg1"/>
          </a:solidFill>
          <a:ln w="9525">
            <a:solidFill>
              <a:schemeClr val="tx1"/>
            </a:solidFill>
            <a:miter lim="800000"/>
            <a:headEnd/>
            <a:tailEnd/>
          </a:ln>
          <a:effectLst/>
        </p:spPr>
        <p:txBody>
          <a:bodyPr/>
          <a:lstStyle/>
          <a:p>
            <a:pPr algn="ctr"/>
            <a:r>
              <a:rPr lang="zh-CN" altLang="en-US"/>
              <a:t>分母</a:t>
            </a:r>
          </a:p>
        </p:txBody>
      </p:sp>
      <p:sp>
        <p:nvSpPr>
          <p:cNvPr id="213000" name="AutoShape 8"/>
          <p:cNvSpPr>
            <a:spLocks noChangeArrowheads="1"/>
          </p:cNvSpPr>
          <p:nvPr/>
        </p:nvSpPr>
        <p:spPr bwMode="auto">
          <a:xfrm>
            <a:off x="2124075" y="2924175"/>
            <a:ext cx="1584325" cy="503238"/>
          </a:xfrm>
          <a:prstGeom prst="wedgeEllipseCallout">
            <a:avLst>
              <a:gd name="adj1" fmla="val 104912"/>
              <a:gd name="adj2" fmla="val 40537"/>
            </a:avLst>
          </a:prstGeom>
          <a:solidFill>
            <a:schemeClr val="bg1"/>
          </a:solidFill>
          <a:ln w="9525">
            <a:solidFill>
              <a:schemeClr val="tx1"/>
            </a:solidFill>
            <a:miter lim="800000"/>
            <a:headEnd/>
            <a:tailEnd/>
          </a:ln>
          <a:effectLst/>
        </p:spPr>
        <p:txBody>
          <a:bodyPr/>
          <a:lstStyle/>
          <a:p>
            <a:pPr algn="ctr"/>
            <a:r>
              <a:rPr lang="zh-CN" altLang="en-US"/>
              <a:t>分组变量</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日期占位符 3"/>
          <p:cNvSpPr>
            <a:spLocks noGrp="1"/>
          </p:cNvSpPr>
          <p:nvPr>
            <p:ph type="dt" sz="half" idx="10"/>
          </p:nvPr>
        </p:nvSpPr>
        <p:spPr/>
        <p:txBody>
          <a:bodyPr/>
          <a:lstStyle/>
          <a:p>
            <a:fld id="{C74D8765-E01F-4AF3-BAFE-6A1D04104DED}" type="datetime1">
              <a:rPr lang="zh-CN" altLang="en-US"/>
              <a:pPr/>
              <a:t>2017/8/10</a:t>
            </a:fld>
            <a:endParaRPr lang="en-US" altLang="zh-CN"/>
          </a:p>
        </p:txBody>
      </p:sp>
      <p:sp>
        <p:nvSpPr>
          <p:cNvPr id="10" name="灯片编号占位符 5"/>
          <p:cNvSpPr>
            <a:spLocks noGrp="1"/>
          </p:cNvSpPr>
          <p:nvPr>
            <p:ph type="sldNum" sz="quarter" idx="12"/>
          </p:nvPr>
        </p:nvSpPr>
        <p:spPr/>
        <p:txBody>
          <a:bodyPr/>
          <a:lstStyle/>
          <a:p>
            <a:fld id="{7FC65378-DB1D-4AA3-AE86-1A07D2DCA63C}" type="slidenum">
              <a:rPr lang="en-US" altLang="zh-CN"/>
              <a:pPr/>
              <a:t>53</a:t>
            </a:fld>
            <a:endParaRPr lang="en-US" altLang="zh-CN"/>
          </a:p>
        </p:txBody>
      </p:sp>
      <p:sp>
        <p:nvSpPr>
          <p:cNvPr id="214018" name="Rectangle 2"/>
          <p:cNvSpPr>
            <a:spLocks noGrp="1" noChangeArrowheads="1"/>
          </p:cNvSpPr>
          <p:nvPr>
            <p:ph type="title"/>
          </p:nvPr>
        </p:nvSpPr>
        <p:spPr/>
        <p:txBody>
          <a:bodyPr/>
          <a:lstStyle/>
          <a:p>
            <a:endParaRPr lang="zh-CN" altLang="zh-CN"/>
          </a:p>
        </p:txBody>
      </p:sp>
      <p:sp>
        <p:nvSpPr>
          <p:cNvPr id="214019" name="Rectangle 3"/>
          <p:cNvSpPr>
            <a:spLocks noGrp="1" noChangeArrowheads="1"/>
          </p:cNvSpPr>
          <p:nvPr>
            <p:ph type="body" idx="1"/>
          </p:nvPr>
        </p:nvSpPr>
        <p:spPr/>
        <p:txBody>
          <a:bodyPr/>
          <a:lstStyle/>
          <a:p>
            <a:endParaRPr lang="zh-CN" altLang="zh-CN"/>
          </a:p>
        </p:txBody>
      </p:sp>
      <p:pic>
        <p:nvPicPr>
          <p:cNvPr id="214020" name="Picture 4"/>
          <p:cNvPicPr>
            <a:picLocks noChangeAspect="1" noChangeArrowheads="1"/>
          </p:cNvPicPr>
          <p:nvPr/>
        </p:nvPicPr>
        <p:blipFill>
          <a:blip r:embed="rId2" cstate="print"/>
          <a:srcRect l="14388" t="17513" r="11409" b="19489"/>
          <a:stretch>
            <a:fillRect/>
          </a:stretch>
        </p:blipFill>
        <p:spPr bwMode="auto">
          <a:xfrm>
            <a:off x="0" y="0"/>
            <a:ext cx="9144000" cy="6858000"/>
          </a:xfrm>
          <a:prstGeom prst="rect">
            <a:avLst/>
          </a:prstGeom>
          <a:noFill/>
          <a:ln w="9525">
            <a:noFill/>
            <a:miter lim="800000"/>
            <a:headEnd/>
            <a:tailEnd/>
          </a:ln>
          <a:effectLst/>
        </p:spPr>
      </p:pic>
      <p:sp>
        <p:nvSpPr>
          <p:cNvPr id="214021" name="AutoShape 5"/>
          <p:cNvSpPr>
            <a:spLocks/>
          </p:cNvSpPr>
          <p:nvPr/>
        </p:nvSpPr>
        <p:spPr bwMode="auto">
          <a:xfrm>
            <a:off x="1835150" y="219075"/>
            <a:ext cx="919163" cy="1122363"/>
          </a:xfrm>
          <a:prstGeom prst="borderCallout1">
            <a:avLst>
              <a:gd name="adj1" fmla="val 10185"/>
              <a:gd name="adj2" fmla="val -8292"/>
              <a:gd name="adj3" fmla="val 39602"/>
              <a:gd name="adj4" fmla="val -151120"/>
            </a:avLst>
          </a:prstGeom>
          <a:solidFill>
            <a:schemeClr val="accent1"/>
          </a:solidFill>
          <a:ln w="9525">
            <a:solidFill>
              <a:schemeClr val="tx1"/>
            </a:solidFill>
            <a:miter lim="800000"/>
            <a:headEnd/>
            <a:tailEnd/>
          </a:ln>
          <a:effectLst/>
        </p:spPr>
        <p:txBody>
          <a:bodyPr/>
          <a:lstStyle/>
          <a:p>
            <a:pPr algn="ctr"/>
            <a:r>
              <a:rPr lang="zh-CN" altLang="en-US" sz="1600"/>
              <a:t>反映比率集中趋势的统计量</a:t>
            </a:r>
          </a:p>
        </p:txBody>
      </p:sp>
      <p:sp>
        <p:nvSpPr>
          <p:cNvPr id="214022" name="AutoShape 6"/>
          <p:cNvSpPr>
            <a:spLocks/>
          </p:cNvSpPr>
          <p:nvPr/>
        </p:nvSpPr>
        <p:spPr bwMode="auto">
          <a:xfrm>
            <a:off x="4572000" y="260350"/>
            <a:ext cx="919163" cy="1122363"/>
          </a:xfrm>
          <a:prstGeom prst="borderCallout1">
            <a:avLst>
              <a:gd name="adj1" fmla="val 10185"/>
              <a:gd name="adj2" fmla="val -8292"/>
              <a:gd name="adj3" fmla="val 37060"/>
              <a:gd name="adj4" fmla="val -155440"/>
            </a:avLst>
          </a:prstGeom>
          <a:solidFill>
            <a:schemeClr val="accent1"/>
          </a:solidFill>
          <a:ln w="9525">
            <a:solidFill>
              <a:schemeClr val="tx1"/>
            </a:solidFill>
            <a:miter lim="800000"/>
            <a:headEnd/>
            <a:tailEnd/>
          </a:ln>
          <a:effectLst/>
        </p:spPr>
        <p:txBody>
          <a:bodyPr/>
          <a:lstStyle/>
          <a:p>
            <a:pPr algn="ctr"/>
            <a:r>
              <a:rPr lang="zh-CN" altLang="en-US" sz="1600"/>
              <a:t>反映比率的离差的统计量</a:t>
            </a:r>
          </a:p>
        </p:txBody>
      </p:sp>
      <p:sp>
        <p:nvSpPr>
          <p:cNvPr id="214023" name="AutoShape 7"/>
          <p:cNvSpPr>
            <a:spLocks/>
          </p:cNvSpPr>
          <p:nvPr/>
        </p:nvSpPr>
        <p:spPr bwMode="auto">
          <a:xfrm>
            <a:off x="7812088" y="3357563"/>
            <a:ext cx="647700" cy="935037"/>
          </a:xfrm>
          <a:prstGeom prst="borderCallout1">
            <a:avLst>
              <a:gd name="adj1" fmla="val 12222"/>
              <a:gd name="adj2" fmla="val -11764"/>
              <a:gd name="adj3" fmla="val 12731"/>
              <a:gd name="adj4" fmla="val -904903"/>
            </a:avLst>
          </a:prstGeom>
          <a:solidFill>
            <a:schemeClr val="accent1"/>
          </a:solidFill>
          <a:ln w="9525">
            <a:solidFill>
              <a:schemeClr val="tx1"/>
            </a:solidFill>
            <a:miter lim="800000"/>
            <a:headEnd/>
            <a:tailEnd/>
          </a:ln>
          <a:effectLst/>
        </p:spPr>
        <p:txBody>
          <a:bodyPr/>
          <a:lstStyle/>
          <a:p>
            <a:pPr algn="ctr"/>
            <a:r>
              <a:rPr lang="zh-CN" altLang="en-US" sz="1600"/>
              <a:t>集中指数栏</a:t>
            </a:r>
          </a:p>
        </p:txBody>
      </p:sp>
      <p:sp>
        <p:nvSpPr>
          <p:cNvPr id="214024" name="AutoShape 8"/>
          <p:cNvSpPr>
            <a:spLocks/>
          </p:cNvSpPr>
          <p:nvPr/>
        </p:nvSpPr>
        <p:spPr bwMode="auto">
          <a:xfrm>
            <a:off x="5219700" y="2781300"/>
            <a:ext cx="3744913" cy="503238"/>
          </a:xfrm>
          <a:prstGeom prst="borderCallout1">
            <a:avLst>
              <a:gd name="adj1" fmla="val 22713"/>
              <a:gd name="adj2" fmla="val -2037"/>
              <a:gd name="adj3" fmla="val -225866"/>
              <a:gd name="adj4" fmla="val -40611"/>
            </a:avLst>
          </a:prstGeom>
          <a:solidFill>
            <a:srgbClr val="FFFF99"/>
          </a:solidFill>
          <a:ln w="9525">
            <a:solidFill>
              <a:schemeClr val="tx1"/>
            </a:solidFill>
            <a:miter lim="800000"/>
            <a:headEnd/>
            <a:tailEnd/>
          </a:ln>
          <a:effectLst/>
        </p:spPr>
        <p:txBody>
          <a:bodyPr wrap="none" anchor="ctr"/>
          <a:lstStyle/>
          <a:p>
            <a:pPr algn="ctr"/>
            <a:endParaRPr lang="en-US" altLang="zh-CN"/>
          </a:p>
          <a:p>
            <a:pPr algn="ctr"/>
            <a:endParaRPr lang="en-US" altLang="zh-CN"/>
          </a:p>
          <a:p>
            <a:pPr algn="ctr"/>
            <a:r>
              <a:rPr lang="en-US" altLang="zh-CN">
                <a:latin typeface="Times New Roman" pitchFamily="18" charset="0"/>
              </a:rPr>
              <a:t>Coefficient of Dispersion</a:t>
            </a:r>
            <a:r>
              <a:rPr lang="zh-CN" altLang="en-US"/>
              <a:t>：离差系数</a:t>
            </a:r>
          </a:p>
          <a:p>
            <a:pPr algn="ctr"/>
            <a:endParaRPr lang="zh-CN" altLang="en-US"/>
          </a:p>
          <a:p>
            <a:pPr algn="ctr"/>
            <a:endParaRPr lang="en-US" altLang="zh-CN"/>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习 题</a:t>
            </a:r>
            <a:endParaRPr lang="zh-CN" altLang="en-US" dirty="0"/>
          </a:p>
        </p:txBody>
      </p:sp>
      <p:sp>
        <p:nvSpPr>
          <p:cNvPr id="3" name="内容占位符 2"/>
          <p:cNvSpPr>
            <a:spLocks noGrp="1"/>
          </p:cNvSpPr>
          <p:nvPr>
            <p:ph idx="1"/>
          </p:nvPr>
        </p:nvSpPr>
        <p:spPr/>
        <p:txBody>
          <a:bodyPr>
            <a:normAutofit fontScale="92500" lnSpcReduction="20000"/>
          </a:bodyPr>
          <a:lstStyle/>
          <a:p>
            <a:r>
              <a:rPr lang="zh-CN" altLang="en-US" dirty="0" smtClean="0"/>
              <a:t>对“</a:t>
            </a:r>
            <a:r>
              <a:rPr lang="en-US" altLang="zh-CN" dirty="0" smtClean="0"/>
              <a:t>frequencies.sav</a:t>
            </a:r>
            <a:r>
              <a:rPr lang="zh-CN" altLang="en-US" dirty="0" smtClean="0"/>
              <a:t>”文件中的成年男子舒张压数据进行分组，并编制频数表，输出带有正态曲线的直方图。</a:t>
            </a:r>
            <a:endParaRPr lang="en-US" altLang="zh-CN" dirty="0" smtClean="0"/>
          </a:p>
          <a:p>
            <a:r>
              <a:rPr lang="zh-CN" altLang="en-US" dirty="0">
                <a:latin typeface="Batang" pitchFamily="18" charset="-127"/>
              </a:rPr>
              <a:t>文件</a:t>
            </a:r>
            <a:r>
              <a:rPr lang="zh-CN" altLang="en-US" dirty="0">
                <a:latin typeface="Batang" pitchFamily="18" charset="-127"/>
                <a:hlinkClick r:id="rId2" action="ppaction://hlinkfile"/>
              </a:rPr>
              <a:t>房价</a:t>
            </a:r>
            <a:r>
              <a:rPr lang="en-US" altLang="zh-CN" dirty="0">
                <a:latin typeface="Batang" pitchFamily="18" charset="-127"/>
                <a:hlinkClick r:id="rId2" action="ppaction://hlinkfile"/>
              </a:rPr>
              <a:t>.</a:t>
            </a:r>
            <a:r>
              <a:rPr lang="en-US" altLang="zh-CN" dirty="0" err="1">
                <a:latin typeface="Batang" pitchFamily="18" charset="-127"/>
                <a:hlinkClick r:id="rId2" action="ppaction://hlinkfile"/>
              </a:rPr>
              <a:t>sav</a:t>
            </a:r>
            <a:r>
              <a:rPr lang="zh-CN" altLang="en-US" dirty="0">
                <a:latin typeface="Batang" pitchFamily="18" charset="-127"/>
              </a:rPr>
              <a:t>列出了某市</a:t>
            </a:r>
            <a:r>
              <a:rPr lang="en-US" altLang="zh-CN" dirty="0">
                <a:latin typeface="Batang" pitchFamily="18" charset="-127"/>
              </a:rPr>
              <a:t>2000</a:t>
            </a:r>
            <a:r>
              <a:rPr lang="zh-CN" altLang="en-US" dirty="0">
                <a:latin typeface="Batang" pitchFamily="18" charset="-127"/>
              </a:rPr>
              <a:t>年竣工</a:t>
            </a:r>
            <a:r>
              <a:rPr lang="zh-CN" altLang="en-US" dirty="0">
                <a:latin typeface="Batang" pitchFamily="18" charset="-127"/>
                <a:ea typeface="Batang" pitchFamily="18" charset="-127"/>
              </a:rPr>
              <a:t>的</a:t>
            </a:r>
            <a:r>
              <a:rPr lang="en-US" altLang="zh-CN" dirty="0">
                <a:latin typeface="Batang" pitchFamily="18" charset="-127"/>
                <a:ea typeface="Batang" pitchFamily="18" charset="-127"/>
              </a:rPr>
              <a:t>21</a:t>
            </a:r>
            <a:r>
              <a:rPr lang="zh-CN" altLang="en-US" dirty="0">
                <a:latin typeface="Batang" pitchFamily="18" charset="-127"/>
              </a:rPr>
              <a:t>幢商品楼所处地段、标定价格和最终出售价格的</a:t>
            </a:r>
            <a:r>
              <a:rPr lang="zh-CN" altLang="en-US" dirty="0">
                <a:latin typeface="Batang" pitchFamily="18" charset="-127"/>
                <a:ea typeface="Batang" pitchFamily="18" charset="-127"/>
              </a:rPr>
              <a:t>数据，使用</a:t>
            </a:r>
            <a:r>
              <a:rPr lang="zh-CN" altLang="en-US" dirty="0">
                <a:latin typeface="Batang" pitchFamily="18" charset="-127"/>
              </a:rPr>
              <a:t>比率</a:t>
            </a:r>
            <a:r>
              <a:rPr lang="zh-CN" altLang="en-US" dirty="0">
                <a:latin typeface="Batang" pitchFamily="18" charset="-127"/>
                <a:ea typeface="Batang" pitchFamily="18" charset="-127"/>
              </a:rPr>
              <a:t>分析</a:t>
            </a:r>
            <a:r>
              <a:rPr lang="zh-CN" altLang="en-US" dirty="0">
                <a:latin typeface="Batang" pitchFamily="18" charset="-127"/>
              </a:rPr>
              <a:t>过程分析各地段商品楼的标定价格与实际销售价格比率变化的分布情况，各地段价格比率是否均匀或一致</a:t>
            </a:r>
            <a:r>
              <a:rPr lang="zh-CN" altLang="en-US" dirty="0" smtClean="0">
                <a:latin typeface="Batang" pitchFamily="18" charset="-127"/>
              </a:rPr>
              <a:t>？</a:t>
            </a:r>
            <a:endParaRPr lang="en-US" altLang="zh-CN" dirty="0" smtClean="0"/>
          </a:p>
          <a:p>
            <a:pPr marL="0" indent="0">
              <a:buNone/>
            </a:pPr>
            <a:endParaRPr lang="en-US" altLang="zh-CN" dirty="0" smtClean="0"/>
          </a:p>
          <a:p>
            <a:endParaRPr lang="zh-CN" altLang="en-US"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54</a:t>
            </a:fld>
            <a:endParaRPr lang="zh-CN"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3.5  </a:t>
            </a:r>
            <a:r>
              <a:rPr lang="zh-CN" altLang="en-US" dirty="0" smtClean="0"/>
              <a:t>变量间相关关系的描述</a:t>
            </a:r>
            <a:endParaRPr lang="zh-CN" altLang="en-US"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55</a:t>
            </a:fld>
            <a:endParaRPr lang="zh-CN" altLang="en-US" dirty="0"/>
          </a:p>
        </p:txBody>
      </p:sp>
      <p:pic>
        <p:nvPicPr>
          <p:cNvPr id="6" name="Picture 4" descr="信息分析（卢泰宏）036"/>
          <p:cNvPicPr>
            <a:picLocks noGrp="1" noChangeAspect="1" noChangeArrowheads="1"/>
          </p:cNvPicPr>
          <p:nvPr>
            <p:ph idx="1"/>
          </p:nvPr>
        </p:nvPicPr>
        <p:blipFill>
          <a:blip r:embed="rId2" cstate="print"/>
          <a:srcRect/>
          <a:stretch>
            <a:fillRect/>
          </a:stretch>
        </p:blipFill>
        <p:spPr bwMode="auto">
          <a:xfrm>
            <a:off x="1214414" y="1428736"/>
            <a:ext cx="6786610" cy="4000528"/>
          </a:xfrm>
          <a:prstGeom prst="rect">
            <a:avLst/>
          </a:prstGeom>
          <a:noFill/>
          <a:ln w="9525">
            <a:noFill/>
            <a:miter lim="800000"/>
            <a:headEnd/>
            <a:tailEnd/>
          </a:ln>
        </p:spPr>
      </p:pic>
      <p:sp>
        <p:nvSpPr>
          <p:cNvPr id="7" name="TextBox 6"/>
          <p:cNvSpPr txBox="1"/>
          <p:nvPr/>
        </p:nvSpPr>
        <p:spPr>
          <a:xfrm>
            <a:off x="1071538" y="5489098"/>
            <a:ext cx="6929486" cy="583108"/>
          </a:xfrm>
          <a:prstGeom prst="rect">
            <a:avLst/>
          </a:prstGeom>
          <a:noFill/>
        </p:spPr>
        <p:txBody>
          <a:bodyPr wrap="square" rtlCol="0">
            <a:spAutoFit/>
          </a:bodyPr>
          <a:lstStyle/>
          <a:p>
            <a:pPr algn="ctr">
              <a:lnSpc>
                <a:spcPct val="150000"/>
              </a:lnSpc>
            </a:pPr>
            <a:r>
              <a:rPr lang="zh-CN" altLang="en-US" sz="2400" b="1" dirty="0" smtClean="0">
                <a:solidFill>
                  <a:srgbClr val="00B050"/>
                </a:solidFill>
              </a:rPr>
              <a:t>其中，线性相关是最基本的</a:t>
            </a:r>
            <a:endParaRPr lang="zh-CN" altLang="en-US" sz="2400" b="1" dirty="0">
              <a:solidFill>
                <a:srgbClr val="00B05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764666AE-4565-42E4-BE32-0B5F558D2591}" type="slidenum">
              <a:rPr lang="en-US" altLang="zh-CN"/>
              <a:pPr/>
              <a:t>56</a:t>
            </a:fld>
            <a:endParaRPr lang="en-US" altLang="zh-CN"/>
          </a:p>
        </p:txBody>
      </p:sp>
      <p:sp>
        <p:nvSpPr>
          <p:cNvPr id="15362" name="Rectangle 2"/>
          <p:cNvSpPr>
            <a:spLocks noGrp="1" noChangeArrowheads="1"/>
          </p:cNvSpPr>
          <p:nvPr>
            <p:ph type="title"/>
          </p:nvPr>
        </p:nvSpPr>
        <p:spPr/>
        <p:txBody>
          <a:bodyPr>
            <a:noAutofit/>
          </a:bodyPr>
          <a:lstStyle/>
          <a:p>
            <a:r>
              <a:rPr lang="en-US" altLang="zh-CN" sz="2800" dirty="0" smtClean="0"/>
              <a:t>3.5.1  </a:t>
            </a:r>
            <a:r>
              <a:rPr lang="zh-CN" altLang="en-US" sz="2800" dirty="0" smtClean="0"/>
              <a:t>散点图</a:t>
            </a:r>
            <a:r>
              <a:rPr lang="en-US" altLang="zh-CN" dirty="0" smtClean="0"/>
              <a:t/>
            </a:r>
            <a:br>
              <a:rPr lang="en-US" altLang="zh-CN" dirty="0" smtClean="0"/>
            </a:br>
            <a:r>
              <a:rPr lang="zh-CN" altLang="en-US" sz="2400" dirty="0" smtClean="0"/>
              <a:t>（</a:t>
            </a:r>
            <a:r>
              <a:rPr lang="en-US" altLang="zh-CN" sz="2400" dirty="0" smtClean="0"/>
              <a:t>Graphs-Legacy Dialogs-Scatter/Dot</a:t>
            </a:r>
            <a:r>
              <a:rPr lang="zh-CN" altLang="en-US" sz="2400" dirty="0" smtClean="0"/>
              <a:t>）</a:t>
            </a:r>
            <a:endParaRPr lang="zh-CN" altLang="en-US" sz="2400" dirty="0"/>
          </a:p>
        </p:txBody>
      </p:sp>
      <p:sp>
        <p:nvSpPr>
          <p:cNvPr id="15363" name="Rectangle 3"/>
          <p:cNvSpPr>
            <a:spLocks noGrp="1" noChangeArrowheads="1"/>
          </p:cNvSpPr>
          <p:nvPr>
            <p:ph type="body" idx="1"/>
          </p:nvPr>
        </p:nvSpPr>
        <p:spPr/>
        <p:txBody>
          <a:bodyPr>
            <a:normAutofit lnSpcReduction="10000"/>
          </a:bodyPr>
          <a:lstStyle/>
          <a:p>
            <a:r>
              <a:rPr lang="zh-CN" altLang="en-US" dirty="0" smtClean="0">
                <a:latin typeface="宋体" pitchFamily="2" charset="-122"/>
                <a:ea typeface="宋体" pitchFamily="2" charset="-122"/>
              </a:rPr>
              <a:t>为了</a:t>
            </a:r>
            <a:r>
              <a:rPr lang="zh-CN" altLang="en-US" dirty="0">
                <a:latin typeface="宋体" pitchFamily="2" charset="-122"/>
                <a:ea typeface="宋体" pitchFamily="2" charset="-122"/>
              </a:rPr>
              <a:t>画出散点图，需要有两个变量的相关数据。如果某个变量与另一变量有一定程度的依赖关系，称该变量为因变量</a:t>
            </a:r>
            <a:r>
              <a:rPr lang="en-US" altLang="zh-CN" dirty="0">
                <a:latin typeface="宋体" pitchFamily="2" charset="-122"/>
                <a:ea typeface="宋体" pitchFamily="2" charset="-122"/>
              </a:rPr>
              <a:t>Y</a:t>
            </a:r>
            <a:r>
              <a:rPr lang="zh-CN" altLang="en-US" dirty="0">
                <a:latin typeface="宋体" pitchFamily="2" charset="-122"/>
                <a:ea typeface="宋体" pitchFamily="2" charset="-122"/>
              </a:rPr>
              <a:t>，称另一变量为自变量</a:t>
            </a:r>
            <a:r>
              <a:rPr lang="en-US" altLang="zh-CN" dirty="0">
                <a:latin typeface="宋体" pitchFamily="2" charset="-122"/>
                <a:ea typeface="宋体" pitchFamily="2" charset="-122"/>
              </a:rPr>
              <a:t>X</a:t>
            </a:r>
            <a:r>
              <a:rPr lang="zh-CN" altLang="en-US" dirty="0">
                <a:latin typeface="宋体" pitchFamily="2" charset="-122"/>
                <a:ea typeface="宋体" pitchFamily="2" charset="-122"/>
              </a:rPr>
              <a:t>。 </a:t>
            </a:r>
            <a:endParaRPr lang="en-US" altLang="zh-CN" dirty="0" smtClean="0">
              <a:latin typeface="宋体" pitchFamily="2" charset="-122"/>
              <a:ea typeface="宋体" pitchFamily="2" charset="-122"/>
            </a:endParaRPr>
          </a:p>
          <a:p>
            <a:pPr lvl="1"/>
            <a:r>
              <a:rPr lang="zh-CN" altLang="en-US" dirty="0" smtClean="0">
                <a:latin typeface="宋体" pitchFamily="2" charset="-122"/>
                <a:ea typeface="宋体" pitchFamily="2" charset="-122"/>
              </a:rPr>
              <a:t>例：某房地产代理商想知道房屋的销售价格与其大小之间的相关程度。为了得到这一信息，他以刚售出的</a:t>
            </a:r>
            <a:r>
              <a:rPr lang="en-US" altLang="zh-CN" dirty="0" smtClean="0">
                <a:latin typeface="宋体" pitchFamily="2" charset="-122"/>
                <a:ea typeface="宋体" pitchFamily="2" charset="-122"/>
              </a:rPr>
              <a:t>12</a:t>
            </a:r>
            <a:r>
              <a:rPr lang="zh-CN" altLang="en-US" dirty="0" smtClean="0">
                <a:latin typeface="宋体" pitchFamily="2" charset="-122"/>
                <a:ea typeface="宋体" pitchFamily="2" charset="-122"/>
              </a:rPr>
              <a:t>户房屋为样本，记录了价格和房屋的大小，数据保存在文件“</a:t>
            </a:r>
            <a:r>
              <a:rPr lang="zh-CN" altLang="en-US" dirty="0" smtClean="0">
                <a:latin typeface="宋体" pitchFamily="2" charset="-122"/>
                <a:ea typeface="宋体" pitchFamily="2" charset="-122"/>
                <a:hlinkClick r:id="rId2" action="ppaction://hlinkfile"/>
              </a:rPr>
              <a:t>散点图</a:t>
            </a:r>
            <a:r>
              <a:rPr lang="en-US" altLang="zh-CN" dirty="0" smtClean="0">
                <a:latin typeface="宋体" pitchFamily="2" charset="-122"/>
                <a:ea typeface="宋体" pitchFamily="2" charset="-122"/>
                <a:hlinkClick r:id="rId2" action="ppaction://hlinkfile"/>
              </a:rPr>
              <a:t>.</a:t>
            </a:r>
            <a:r>
              <a:rPr lang="en-US" altLang="zh-CN" dirty="0" err="1" smtClean="0">
                <a:latin typeface="宋体" pitchFamily="2" charset="-122"/>
                <a:ea typeface="宋体" pitchFamily="2" charset="-122"/>
                <a:hlinkClick r:id="rId2" action="ppaction://hlinkfile"/>
              </a:rPr>
              <a:t>sav</a:t>
            </a:r>
            <a:r>
              <a:rPr lang="en-US" altLang="zh-CN" dirty="0" smtClean="0">
                <a:latin typeface="宋体" pitchFamily="2" charset="-122"/>
                <a:ea typeface="宋体" pitchFamily="2" charset="-122"/>
              </a:rPr>
              <a:t>”</a:t>
            </a:r>
            <a:r>
              <a:rPr lang="zh-CN" altLang="en-US" dirty="0" smtClean="0">
                <a:latin typeface="宋体" pitchFamily="2" charset="-122"/>
                <a:ea typeface="宋体" pitchFamily="2" charset="-122"/>
              </a:rPr>
              <a:t>中，用散点图对它们之间的相关关系作描述。 </a:t>
            </a:r>
          </a:p>
          <a:p>
            <a:pPr>
              <a:lnSpc>
                <a:spcPct val="120000"/>
              </a:lnSpc>
            </a:pPr>
            <a:endParaRPr lang="zh-CN" altLang="en-US" sz="28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习  题</a:t>
            </a:r>
            <a:endParaRPr lang="zh-CN" altLang="en-US" dirty="0"/>
          </a:p>
        </p:txBody>
      </p:sp>
      <p:sp>
        <p:nvSpPr>
          <p:cNvPr id="3" name="内容占位符 2"/>
          <p:cNvSpPr>
            <a:spLocks noGrp="1"/>
          </p:cNvSpPr>
          <p:nvPr>
            <p:ph idx="1"/>
          </p:nvPr>
        </p:nvSpPr>
        <p:spPr/>
        <p:txBody>
          <a:bodyPr/>
          <a:lstStyle/>
          <a:p>
            <a:r>
              <a:rPr lang="zh-CN" altLang="en-US" dirty="0" smtClean="0"/>
              <a:t>按照数据“</a:t>
            </a:r>
            <a:r>
              <a:rPr lang="en-US" altLang="zh-CN" dirty="0" smtClean="0"/>
              <a:t>CHART4.SAV</a:t>
            </a:r>
            <a:r>
              <a:rPr lang="zh-CN" altLang="en-US" dirty="0" smtClean="0"/>
              <a:t>”，绘制</a:t>
            </a:r>
            <a:r>
              <a:rPr lang="en-US" altLang="zh-CN" dirty="0" smtClean="0">
                <a:solidFill>
                  <a:srgbClr val="FF0000"/>
                </a:solidFill>
              </a:rPr>
              <a:t>5</a:t>
            </a:r>
            <a:r>
              <a:rPr lang="zh-CN" altLang="en-US" dirty="0" smtClean="0">
                <a:solidFill>
                  <a:srgbClr val="FF0000"/>
                </a:solidFill>
              </a:rPr>
              <a:t>周岁</a:t>
            </a:r>
            <a:r>
              <a:rPr lang="zh-CN" altLang="en-US" dirty="0" smtClean="0"/>
              <a:t>儿童的身高和体重简单散点图，并用不同颜色区分性别。</a:t>
            </a:r>
            <a:endParaRPr lang="en-US" altLang="zh-CN" dirty="0" smtClean="0"/>
          </a:p>
          <a:p>
            <a:r>
              <a:rPr lang="zh-CN" altLang="en-US" dirty="0" smtClean="0"/>
              <a:t>（注意</a:t>
            </a:r>
            <a:r>
              <a:rPr lang="en-US" altLang="zh-CN" dirty="0" smtClean="0"/>
              <a:t>Marker/label</a:t>
            </a:r>
            <a:r>
              <a:rPr lang="zh-CN" altLang="en-US" dirty="0" smtClean="0"/>
              <a:t>的区别和用法）</a:t>
            </a:r>
            <a:endParaRPr lang="en-US" altLang="zh-CN" dirty="0" smtClean="0"/>
          </a:p>
          <a:p>
            <a:endParaRPr lang="zh-CN" altLang="en-US"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57</a:t>
            </a:fld>
            <a:endParaRPr lang="zh-CN"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17322282-61BA-42D7-8B8E-DC879EC1E4AB}" type="slidenum">
              <a:rPr lang="en-US" altLang="zh-CN"/>
              <a:pPr/>
              <a:t>58</a:t>
            </a:fld>
            <a:endParaRPr lang="en-US" altLang="zh-CN"/>
          </a:p>
        </p:txBody>
      </p:sp>
      <p:sp>
        <p:nvSpPr>
          <p:cNvPr id="18434" name="Rectangle 2"/>
          <p:cNvSpPr>
            <a:spLocks noGrp="1" noChangeArrowheads="1"/>
          </p:cNvSpPr>
          <p:nvPr>
            <p:ph type="title"/>
          </p:nvPr>
        </p:nvSpPr>
        <p:spPr/>
        <p:txBody>
          <a:bodyPr>
            <a:noAutofit/>
          </a:bodyPr>
          <a:lstStyle/>
          <a:p>
            <a:r>
              <a:rPr lang="en-US" altLang="zh-CN" sz="2800" dirty="0" smtClean="0"/>
              <a:t>3.5.2   </a:t>
            </a:r>
            <a:r>
              <a:rPr lang="zh-CN" altLang="en-US" sz="2800" dirty="0" smtClean="0"/>
              <a:t>相关系数</a:t>
            </a:r>
            <a:endParaRPr lang="zh-CN" altLang="zh-CN" sz="2800" dirty="0"/>
          </a:p>
        </p:txBody>
      </p:sp>
      <p:sp>
        <p:nvSpPr>
          <p:cNvPr id="18435" name="Rectangle 3"/>
          <p:cNvSpPr>
            <a:spLocks noGrp="1" noChangeArrowheads="1"/>
          </p:cNvSpPr>
          <p:nvPr>
            <p:ph type="body" idx="1"/>
          </p:nvPr>
        </p:nvSpPr>
        <p:spPr/>
        <p:txBody>
          <a:bodyPr>
            <a:normAutofit fontScale="92500"/>
          </a:bodyPr>
          <a:lstStyle/>
          <a:p>
            <a:r>
              <a:rPr lang="zh-CN" altLang="en-US" dirty="0" smtClean="0">
                <a:latin typeface="Times New Roman" pitchFamily="18" charset="0"/>
                <a:cs typeface="Times New Roman" pitchFamily="18" charset="0"/>
              </a:rPr>
              <a:t>相关系数（</a:t>
            </a:r>
            <a:r>
              <a:rPr lang="en-US" altLang="zh-CN"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oefficient of correlation</a:t>
            </a:r>
            <a:r>
              <a:rPr lang="zh-CN" altLang="en-US" dirty="0" smtClean="0">
                <a:latin typeface="Times New Roman" pitchFamily="18" charset="0"/>
                <a:cs typeface="Times New Roman" pitchFamily="18" charset="0"/>
              </a:rPr>
              <a:t>）是对两个随机配对的变量之间线性相关关系的量度，其值定义为协方差（</a:t>
            </a:r>
            <a:r>
              <a:rPr lang="en-US" altLang="zh-CN"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ovariance</a:t>
            </a:r>
            <a:r>
              <a:rPr lang="zh-CN" altLang="en-US" dirty="0" smtClean="0">
                <a:latin typeface="Times New Roman" pitchFamily="18" charset="0"/>
                <a:cs typeface="Times New Roman" pitchFamily="18" charset="0"/>
              </a:rPr>
              <a:t>）除以变量的标准差；</a:t>
            </a:r>
            <a:endParaRPr lang="en-US" altLang="zh-CN" dirty="0" smtClean="0">
              <a:latin typeface="Times New Roman" pitchFamily="18" charset="0"/>
              <a:cs typeface="Times New Roman" pitchFamily="18" charset="0"/>
            </a:endParaRPr>
          </a:p>
          <a:p>
            <a:r>
              <a:rPr lang="zh-CN" altLang="en-US" dirty="0" smtClean="0">
                <a:latin typeface="Times New Roman" pitchFamily="18" charset="0"/>
                <a:cs typeface="Times New Roman" pitchFamily="18" charset="0"/>
              </a:rPr>
              <a:t>相关系数的绝对值，在</a:t>
            </a:r>
            <a:r>
              <a:rPr lang="en-US" altLang="zh-CN" dirty="0" smtClean="0">
                <a:latin typeface="Times New Roman" pitchFamily="18" charset="0"/>
                <a:cs typeface="Times New Roman" pitchFamily="18" charset="0"/>
              </a:rPr>
              <a:t>0</a:t>
            </a:r>
            <a:r>
              <a:rPr lang="zh-CN" altLang="en-US" dirty="0" smtClean="0">
                <a:latin typeface="Times New Roman" pitchFamily="18" charset="0"/>
                <a:cs typeface="Times New Roman" pitchFamily="18" charset="0"/>
              </a:rPr>
              <a:t>与</a:t>
            </a:r>
            <a:r>
              <a:rPr lang="en-US" altLang="zh-CN" dirty="0" smtClean="0">
                <a:latin typeface="Times New Roman" pitchFamily="18" charset="0"/>
                <a:cs typeface="Times New Roman" pitchFamily="18" charset="0"/>
              </a:rPr>
              <a:t>1</a:t>
            </a:r>
            <a:r>
              <a:rPr lang="zh-CN" altLang="en-US" dirty="0" smtClean="0">
                <a:latin typeface="Times New Roman" pitchFamily="18" charset="0"/>
                <a:cs typeface="Times New Roman" pitchFamily="18" charset="0"/>
              </a:rPr>
              <a:t>之间；</a:t>
            </a:r>
          </a:p>
          <a:p>
            <a:r>
              <a:rPr lang="zh-CN" altLang="en-US" dirty="0" smtClean="0">
                <a:latin typeface="Times New Roman" pitchFamily="18" charset="0"/>
                <a:cs typeface="Times New Roman" pitchFamily="18" charset="0"/>
              </a:rPr>
              <a:t>当相关系数等于</a:t>
            </a:r>
            <a:r>
              <a:rPr lang="en-US" altLang="zh-CN" dirty="0" smtClean="0">
                <a:latin typeface="Times New Roman" pitchFamily="18" charset="0"/>
                <a:cs typeface="Times New Roman" pitchFamily="18" charset="0"/>
              </a:rPr>
              <a:t>-1</a:t>
            </a:r>
            <a:r>
              <a:rPr lang="zh-CN" altLang="en-US" dirty="0" smtClean="0">
                <a:latin typeface="Times New Roman" pitchFamily="18" charset="0"/>
                <a:cs typeface="Times New Roman" pitchFamily="18" charset="0"/>
              </a:rPr>
              <a:t>时，存在负向的线性关系并且散点图呈一条直线。当相关系数等于</a:t>
            </a:r>
            <a:r>
              <a:rPr lang="en-US" altLang="zh-CN" dirty="0" smtClean="0">
                <a:latin typeface="Times New Roman" pitchFamily="18" charset="0"/>
                <a:cs typeface="Times New Roman" pitchFamily="18" charset="0"/>
              </a:rPr>
              <a:t>+1</a:t>
            </a:r>
            <a:r>
              <a:rPr lang="zh-CN" altLang="en-US" dirty="0" smtClean="0">
                <a:latin typeface="Times New Roman" pitchFamily="18" charset="0"/>
                <a:cs typeface="Times New Roman" pitchFamily="18" charset="0"/>
              </a:rPr>
              <a:t>时，存在完全正向的线性关系。当相关系数等于零时，不存在线性关系。</a:t>
            </a:r>
          </a:p>
          <a:p>
            <a:pPr>
              <a:lnSpc>
                <a:spcPct val="120000"/>
              </a:lnSpc>
            </a:pPr>
            <a:endParaRPr lang="zh-CN" altLang="en-US" sz="2800" dirty="0">
              <a:latin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2"/>
          </p:nvPr>
        </p:nvSpPr>
        <p:spPr/>
        <p:txBody>
          <a:bodyPr/>
          <a:lstStyle/>
          <a:p>
            <a:fld id="{AEAFD9E0-6154-4E12-8884-9848235301F2}" type="slidenum">
              <a:rPr lang="en-US" altLang="zh-CN"/>
              <a:pPr/>
              <a:t>59</a:t>
            </a:fld>
            <a:endParaRPr lang="en-US" altLang="zh-CN"/>
          </a:p>
        </p:txBody>
      </p:sp>
      <p:sp>
        <p:nvSpPr>
          <p:cNvPr id="27650" name="Rectangle 2"/>
          <p:cNvSpPr>
            <a:spLocks noGrp="1" noChangeArrowheads="1"/>
          </p:cNvSpPr>
          <p:nvPr>
            <p:ph type="title"/>
          </p:nvPr>
        </p:nvSpPr>
        <p:spPr/>
        <p:txBody>
          <a:bodyPr/>
          <a:lstStyle/>
          <a:p>
            <a:r>
              <a:rPr kumimoji="1" lang="zh-CN" altLang="en-US" sz="2800" dirty="0">
                <a:solidFill>
                  <a:schemeClr val="tx1"/>
                </a:solidFill>
              </a:rPr>
              <a:t>图</a:t>
            </a:r>
            <a:r>
              <a:rPr kumimoji="1" lang="en-US" altLang="zh-CN" sz="2800" dirty="0">
                <a:solidFill>
                  <a:schemeClr val="tx1"/>
                </a:solidFill>
              </a:rPr>
              <a:t>1</a:t>
            </a:r>
            <a:r>
              <a:rPr kumimoji="1" lang="zh-CN" altLang="en-US" sz="2800" dirty="0">
                <a:solidFill>
                  <a:schemeClr val="tx1"/>
                </a:solidFill>
              </a:rPr>
              <a:t>：完全相关（相关系数</a:t>
            </a:r>
            <a:r>
              <a:rPr kumimoji="1" lang="en-US" altLang="zh-CN" sz="2800" dirty="0">
                <a:solidFill>
                  <a:schemeClr val="tx1"/>
                </a:solidFill>
              </a:rPr>
              <a:t>r=1 </a:t>
            </a:r>
            <a:r>
              <a:rPr kumimoji="1" lang="zh-CN" altLang="en-US" sz="2800" dirty="0">
                <a:solidFill>
                  <a:schemeClr val="tx1"/>
                </a:solidFill>
              </a:rPr>
              <a:t>）</a:t>
            </a:r>
            <a:endParaRPr kumimoji="1" lang="zh-CN" altLang="en-US" sz="3400" dirty="0">
              <a:solidFill>
                <a:schemeClr val="tx1"/>
              </a:solidFill>
            </a:endParaRPr>
          </a:p>
        </p:txBody>
      </p:sp>
      <p:pic>
        <p:nvPicPr>
          <p:cNvPr id="27651" name="Picture 3"/>
          <p:cNvPicPr>
            <a:picLocks noChangeAspect="1" noChangeArrowheads="1"/>
          </p:cNvPicPr>
          <p:nvPr/>
        </p:nvPicPr>
        <p:blipFill>
          <a:blip r:embed="rId2" cstate="print"/>
          <a:srcRect/>
          <a:stretch>
            <a:fillRect/>
          </a:stretch>
        </p:blipFill>
        <p:spPr bwMode="auto">
          <a:xfrm>
            <a:off x="685800" y="1752600"/>
            <a:ext cx="7696200" cy="43434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10"/>
          </p:nvPr>
        </p:nvSpPr>
        <p:spPr/>
        <p:txBody>
          <a:bodyPr/>
          <a:lstStyle/>
          <a:p>
            <a:fld id="{5D06E8F3-E07A-47BD-A6AC-0E1DB312E86F}" type="datetime1">
              <a:rPr lang="zh-CN" altLang="en-US"/>
              <a:pPr/>
              <a:t>2017/8/10</a:t>
            </a:fld>
            <a:endParaRPr lang="en-US" altLang="zh-CN"/>
          </a:p>
        </p:txBody>
      </p:sp>
      <p:sp>
        <p:nvSpPr>
          <p:cNvPr id="6" name="灯片编号占位符 5"/>
          <p:cNvSpPr>
            <a:spLocks noGrp="1"/>
          </p:cNvSpPr>
          <p:nvPr>
            <p:ph type="sldNum" sz="quarter" idx="12"/>
          </p:nvPr>
        </p:nvSpPr>
        <p:spPr/>
        <p:txBody>
          <a:bodyPr/>
          <a:lstStyle/>
          <a:p>
            <a:fld id="{DFDAEBB2-C619-4199-9A1B-AF7061C4A273}" type="slidenum">
              <a:rPr lang="en-US" altLang="zh-CN"/>
              <a:pPr/>
              <a:t>6</a:t>
            </a:fld>
            <a:endParaRPr lang="en-US" altLang="zh-CN"/>
          </a:p>
        </p:txBody>
      </p:sp>
      <p:sp>
        <p:nvSpPr>
          <p:cNvPr id="79874" name="Rectangle 2"/>
          <p:cNvSpPr>
            <a:spLocks noGrp="1" noChangeArrowheads="1"/>
          </p:cNvSpPr>
          <p:nvPr>
            <p:ph type="title"/>
          </p:nvPr>
        </p:nvSpPr>
        <p:spPr/>
        <p:txBody>
          <a:bodyPr/>
          <a:lstStyle/>
          <a:p>
            <a:r>
              <a:rPr lang="en-US" altLang="zh-CN" sz="3500">
                <a:latin typeface="Times New Roman" pitchFamily="18" charset="0"/>
              </a:rPr>
              <a:t>Syntax Editor</a:t>
            </a:r>
          </a:p>
        </p:txBody>
      </p:sp>
      <p:sp>
        <p:nvSpPr>
          <p:cNvPr id="79875" name="Rectangle 3"/>
          <p:cNvSpPr>
            <a:spLocks noGrp="1" noChangeArrowheads="1"/>
          </p:cNvSpPr>
          <p:nvPr>
            <p:ph type="body" idx="1"/>
          </p:nvPr>
        </p:nvSpPr>
        <p:spPr/>
        <p:txBody>
          <a:bodyPr/>
          <a:lstStyle/>
          <a:p>
            <a:endParaRPr lang="zh-CN" altLang="zh-CN"/>
          </a:p>
        </p:txBody>
      </p:sp>
      <p:pic>
        <p:nvPicPr>
          <p:cNvPr id="79876" name="Picture 4"/>
          <p:cNvPicPr>
            <a:picLocks noChangeAspect="1" noChangeArrowheads="1"/>
          </p:cNvPicPr>
          <p:nvPr/>
        </p:nvPicPr>
        <p:blipFill>
          <a:blip r:embed="rId2">
            <a:extLst>
              <a:ext uri="{28A0092B-C50C-407E-A947-70E740481C1C}">
                <a14:useLocalDpi xmlns:a14="http://schemas.microsoft.com/office/drawing/2010/main" val="0"/>
              </a:ext>
            </a:extLst>
          </a:blip>
          <a:srcRect l="24521" t="26936" r="24542" b="23064"/>
          <a:stretch>
            <a:fillRect/>
          </a:stretch>
        </p:blipFill>
        <p:spPr bwMode="auto">
          <a:xfrm>
            <a:off x="539750" y="1484313"/>
            <a:ext cx="8064500"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5290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2"/>
          </p:nvPr>
        </p:nvSpPr>
        <p:spPr/>
        <p:txBody>
          <a:bodyPr/>
          <a:lstStyle/>
          <a:p>
            <a:fld id="{C4D9509F-62E8-41F5-8E6B-8BFDFE5AAFE2}" type="slidenum">
              <a:rPr lang="en-US" altLang="zh-CN"/>
              <a:pPr/>
              <a:t>60</a:t>
            </a:fld>
            <a:endParaRPr lang="en-US" altLang="zh-CN"/>
          </a:p>
        </p:txBody>
      </p:sp>
      <p:sp>
        <p:nvSpPr>
          <p:cNvPr id="28674" name="Rectangle 2"/>
          <p:cNvSpPr>
            <a:spLocks noGrp="1" noChangeArrowheads="1"/>
          </p:cNvSpPr>
          <p:nvPr>
            <p:ph type="title"/>
          </p:nvPr>
        </p:nvSpPr>
        <p:spPr/>
        <p:txBody>
          <a:bodyPr/>
          <a:lstStyle/>
          <a:p>
            <a:r>
              <a:rPr kumimoji="1" lang="zh-CN" altLang="en-US" sz="2800">
                <a:solidFill>
                  <a:schemeClr val="tx1"/>
                </a:solidFill>
              </a:rPr>
              <a:t>图</a:t>
            </a:r>
            <a:r>
              <a:rPr kumimoji="1" lang="en-US" altLang="zh-CN" sz="2800">
                <a:solidFill>
                  <a:schemeClr val="tx1"/>
                </a:solidFill>
              </a:rPr>
              <a:t>2</a:t>
            </a:r>
            <a:r>
              <a:rPr kumimoji="1" lang="zh-CN" altLang="en-US" sz="2800">
                <a:solidFill>
                  <a:schemeClr val="tx1"/>
                </a:solidFill>
              </a:rPr>
              <a:t>：正相关（相关系数</a:t>
            </a:r>
            <a:r>
              <a:rPr kumimoji="1" lang="en-US" altLang="zh-CN" sz="2800">
                <a:solidFill>
                  <a:schemeClr val="tx1"/>
                </a:solidFill>
              </a:rPr>
              <a:t>r=0.702</a:t>
            </a:r>
            <a:r>
              <a:rPr kumimoji="1" lang="zh-CN" altLang="en-US" sz="2800">
                <a:solidFill>
                  <a:schemeClr val="tx1"/>
                </a:solidFill>
              </a:rPr>
              <a:t>）</a:t>
            </a:r>
          </a:p>
        </p:txBody>
      </p:sp>
      <p:pic>
        <p:nvPicPr>
          <p:cNvPr id="28675" name="Picture 3"/>
          <p:cNvPicPr>
            <a:picLocks noChangeAspect="1" noChangeArrowheads="1"/>
          </p:cNvPicPr>
          <p:nvPr/>
        </p:nvPicPr>
        <p:blipFill>
          <a:blip r:embed="rId2" cstate="print"/>
          <a:srcRect/>
          <a:stretch>
            <a:fillRect/>
          </a:stretch>
        </p:blipFill>
        <p:spPr bwMode="auto">
          <a:xfrm>
            <a:off x="685800" y="1752600"/>
            <a:ext cx="7696200" cy="43434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2"/>
          </p:nvPr>
        </p:nvSpPr>
        <p:spPr/>
        <p:txBody>
          <a:bodyPr/>
          <a:lstStyle/>
          <a:p>
            <a:fld id="{E7BB6503-A684-4595-8A54-D1FC4EC726B0}" type="slidenum">
              <a:rPr lang="en-US" altLang="zh-CN"/>
              <a:pPr/>
              <a:t>61</a:t>
            </a:fld>
            <a:endParaRPr lang="en-US" altLang="zh-CN"/>
          </a:p>
        </p:txBody>
      </p:sp>
      <p:sp>
        <p:nvSpPr>
          <p:cNvPr id="29698" name="Rectangle 2"/>
          <p:cNvSpPr>
            <a:spLocks noGrp="1" noChangeArrowheads="1"/>
          </p:cNvSpPr>
          <p:nvPr>
            <p:ph type="title"/>
          </p:nvPr>
        </p:nvSpPr>
        <p:spPr/>
        <p:txBody>
          <a:bodyPr/>
          <a:lstStyle/>
          <a:p>
            <a:r>
              <a:rPr kumimoji="1" lang="zh-CN" altLang="en-US" sz="2800">
                <a:solidFill>
                  <a:schemeClr val="tx1"/>
                </a:solidFill>
              </a:rPr>
              <a:t>图</a:t>
            </a:r>
            <a:r>
              <a:rPr kumimoji="1" lang="en-US" altLang="zh-CN" sz="2800">
                <a:solidFill>
                  <a:schemeClr val="tx1"/>
                </a:solidFill>
              </a:rPr>
              <a:t>3</a:t>
            </a:r>
            <a:r>
              <a:rPr kumimoji="1" lang="zh-CN" altLang="en-US" sz="2800">
                <a:solidFill>
                  <a:schemeClr val="tx1"/>
                </a:solidFill>
              </a:rPr>
              <a:t>：负相关（相关系数</a:t>
            </a:r>
            <a:r>
              <a:rPr kumimoji="1" lang="en-US" altLang="zh-CN" sz="2800">
                <a:solidFill>
                  <a:schemeClr val="tx1"/>
                </a:solidFill>
              </a:rPr>
              <a:t>r= - 0.8</a:t>
            </a:r>
            <a:r>
              <a:rPr kumimoji="1" lang="zh-CN" altLang="en-US" sz="2800">
                <a:solidFill>
                  <a:schemeClr val="tx1"/>
                </a:solidFill>
              </a:rPr>
              <a:t>）</a:t>
            </a:r>
          </a:p>
        </p:txBody>
      </p:sp>
      <p:pic>
        <p:nvPicPr>
          <p:cNvPr id="29699" name="Picture 3"/>
          <p:cNvPicPr>
            <a:picLocks noChangeAspect="1" noChangeArrowheads="1"/>
          </p:cNvPicPr>
          <p:nvPr/>
        </p:nvPicPr>
        <p:blipFill>
          <a:blip r:embed="rId2" cstate="print"/>
          <a:srcRect/>
          <a:stretch>
            <a:fillRect/>
          </a:stretch>
        </p:blipFill>
        <p:spPr bwMode="auto">
          <a:xfrm>
            <a:off x="685800" y="1752600"/>
            <a:ext cx="7696200" cy="434340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12"/>
          </p:nvPr>
        </p:nvSpPr>
        <p:spPr/>
        <p:txBody>
          <a:bodyPr/>
          <a:lstStyle/>
          <a:p>
            <a:fld id="{EA8AD906-4451-42A7-8B52-F7E067C91D63}" type="slidenum">
              <a:rPr lang="en-US" altLang="zh-CN"/>
              <a:pPr/>
              <a:t>62</a:t>
            </a:fld>
            <a:endParaRPr lang="en-US" altLang="zh-CN"/>
          </a:p>
        </p:txBody>
      </p:sp>
      <p:sp>
        <p:nvSpPr>
          <p:cNvPr id="30722" name="Rectangle 2"/>
          <p:cNvSpPr>
            <a:spLocks noGrp="1" noChangeArrowheads="1"/>
          </p:cNvSpPr>
          <p:nvPr>
            <p:ph type="title"/>
          </p:nvPr>
        </p:nvSpPr>
        <p:spPr/>
        <p:txBody>
          <a:bodyPr/>
          <a:lstStyle/>
          <a:p>
            <a:r>
              <a:rPr kumimoji="1" lang="zh-CN" altLang="en-US" sz="2800">
                <a:solidFill>
                  <a:schemeClr val="tx1"/>
                </a:solidFill>
              </a:rPr>
              <a:t>图</a:t>
            </a:r>
            <a:r>
              <a:rPr kumimoji="1" lang="en-US" altLang="zh-CN" sz="2800">
                <a:solidFill>
                  <a:schemeClr val="tx1"/>
                </a:solidFill>
              </a:rPr>
              <a:t>4 </a:t>
            </a:r>
            <a:r>
              <a:rPr kumimoji="1" lang="zh-CN" altLang="en-US" sz="2800">
                <a:solidFill>
                  <a:schemeClr val="tx1"/>
                </a:solidFill>
              </a:rPr>
              <a:t>不相关（相关系数</a:t>
            </a:r>
            <a:r>
              <a:rPr kumimoji="1" lang="en-US" altLang="zh-CN" sz="2800">
                <a:solidFill>
                  <a:schemeClr val="tx1"/>
                </a:solidFill>
              </a:rPr>
              <a:t>r=0.071</a:t>
            </a:r>
            <a:r>
              <a:rPr kumimoji="1" lang="zh-CN" altLang="en-US" sz="2800">
                <a:solidFill>
                  <a:schemeClr val="tx1"/>
                </a:solidFill>
              </a:rPr>
              <a:t>）</a:t>
            </a:r>
          </a:p>
        </p:txBody>
      </p:sp>
      <p:pic>
        <p:nvPicPr>
          <p:cNvPr id="30723" name="Picture 3"/>
          <p:cNvPicPr>
            <a:picLocks noChangeAspect="1" noChangeArrowheads="1"/>
          </p:cNvPicPr>
          <p:nvPr/>
        </p:nvPicPr>
        <p:blipFill>
          <a:blip r:embed="rId2" cstate="print"/>
          <a:srcRect/>
          <a:stretch>
            <a:fillRect/>
          </a:stretch>
        </p:blipFill>
        <p:spPr bwMode="auto">
          <a:xfrm>
            <a:off x="609600" y="1752600"/>
            <a:ext cx="7848600" cy="434340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7BEDFED4-D9F3-4488-ACB1-FF69DC65CCA6}" type="slidenum">
              <a:rPr lang="en-US" altLang="zh-CN"/>
              <a:pPr/>
              <a:t>63</a:t>
            </a:fld>
            <a:endParaRPr lang="en-US" altLang="zh-CN"/>
          </a:p>
        </p:txBody>
      </p:sp>
      <p:sp>
        <p:nvSpPr>
          <p:cNvPr id="20482" name="Rectangle 2"/>
          <p:cNvSpPr>
            <a:spLocks noGrp="1" noChangeArrowheads="1"/>
          </p:cNvSpPr>
          <p:nvPr>
            <p:ph type="title"/>
          </p:nvPr>
        </p:nvSpPr>
        <p:spPr/>
        <p:txBody>
          <a:bodyPr/>
          <a:lstStyle/>
          <a:p>
            <a:endParaRPr lang="zh-CN" altLang="zh-CN"/>
          </a:p>
        </p:txBody>
      </p:sp>
      <p:sp>
        <p:nvSpPr>
          <p:cNvPr id="20483" name="Rectangle 3"/>
          <p:cNvSpPr>
            <a:spLocks noGrp="1" noChangeArrowheads="1"/>
          </p:cNvSpPr>
          <p:nvPr>
            <p:ph type="body" idx="1"/>
          </p:nvPr>
        </p:nvSpPr>
        <p:spPr/>
        <p:txBody>
          <a:bodyPr>
            <a:normAutofit fontScale="92500" lnSpcReduction="10000"/>
          </a:bodyPr>
          <a:lstStyle/>
          <a:p>
            <a:pPr>
              <a:buBlip>
                <a:blip r:embed="rId2"/>
              </a:buBlip>
            </a:pPr>
            <a:r>
              <a:rPr lang="zh-CN" altLang="en-US" sz="2800" dirty="0" smtClean="0">
                <a:latin typeface="Times New Roman" pitchFamily="18" charset="0"/>
              </a:rPr>
              <a:t>主要</a:t>
            </a:r>
            <a:r>
              <a:rPr lang="zh-CN" altLang="en-US" sz="2800" dirty="0">
                <a:latin typeface="Times New Roman" pitchFamily="18" charset="0"/>
              </a:rPr>
              <a:t>的相关系数</a:t>
            </a:r>
          </a:p>
          <a:p>
            <a:pPr lvl="1"/>
            <a:r>
              <a:rPr lang="zh-CN" altLang="en-US" sz="2400" dirty="0" smtClean="0">
                <a:latin typeface="Times New Roman" pitchFamily="18" charset="0"/>
              </a:rPr>
              <a:t>皮尔逊</a:t>
            </a:r>
            <a:r>
              <a:rPr lang="zh-CN" altLang="en-US" sz="2400" dirty="0">
                <a:latin typeface="Times New Roman" pitchFamily="18" charset="0"/>
              </a:rPr>
              <a:t>（</a:t>
            </a:r>
            <a:r>
              <a:rPr lang="en-US" altLang="zh-CN" sz="2400" dirty="0">
                <a:latin typeface="Times New Roman" pitchFamily="18" charset="0"/>
              </a:rPr>
              <a:t>Pearson</a:t>
            </a:r>
            <a:r>
              <a:rPr lang="zh-CN" altLang="en-US" sz="2400" dirty="0">
                <a:latin typeface="Times New Roman" pitchFamily="18" charset="0"/>
              </a:rPr>
              <a:t>）相关系数。通常用</a:t>
            </a:r>
            <a:r>
              <a:rPr lang="en-US" altLang="zh-CN" sz="2400" dirty="0">
                <a:latin typeface="Times New Roman" pitchFamily="18" charset="0"/>
              </a:rPr>
              <a:t>R</a:t>
            </a:r>
            <a:r>
              <a:rPr lang="zh-CN" altLang="en-US" sz="2400" dirty="0">
                <a:latin typeface="Times New Roman" pitchFamily="18" charset="0"/>
              </a:rPr>
              <a:t>表示</a:t>
            </a:r>
            <a:r>
              <a:rPr lang="zh-CN" altLang="en-US" sz="2400" dirty="0" smtClean="0">
                <a:latin typeface="Times New Roman" pitchFamily="18" charset="0"/>
              </a:rPr>
              <a:t>，常用于</a:t>
            </a:r>
            <a:r>
              <a:rPr lang="en-US" altLang="zh-CN" sz="2400" dirty="0">
                <a:latin typeface="Times New Roman" pitchFamily="18" charset="0"/>
              </a:rPr>
              <a:t>scale</a:t>
            </a:r>
            <a:r>
              <a:rPr lang="zh-CN" altLang="en-US" sz="2400" dirty="0">
                <a:latin typeface="Times New Roman" pitchFamily="18" charset="0"/>
              </a:rPr>
              <a:t>测度水平的变量。</a:t>
            </a:r>
          </a:p>
          <a:p>
            <a:pPr lvl="1"/>
            <a:r>
              <a:rPr lang="zh-CN" altLang="en-US" sz="2400" dirty="0" smtClean="0">
                <a:latin typeface="Times New Roman" pitchFamily="18" charset="0"/>
              </a:rPr>
              <a:t>斯皮尔曼</a:t>
            </a:r>
            <a:r>
              <a:rPr lang="zh-CN" altLang="en-US" sz="2400" dirty="0">
                <a:latin typeface="Times New Roman" pitchFamily="18" charset="0"/>
              </a:rPr>
              <a:t>（</a:t>
            </a:r>
            <a:r>
              <a:rPr lang="en-US" altLang="zh-CN" sz="2400" dirty="0">
                <a:latin typeface="Times New Roman" pitchFamily="18" charset="0"/>
              </a:rPr>
              <a:t>Spearman</a:t>
            </a:r>
            <a:r>
              <a:rPr lang="zh-CN" altLang="en-US" sz="2400" dirty="0">
                <a:latin typeface="Times New Roman" pitchFamily="18" charset="0"/>
              </a:rPr>
              <a:t>）和肯德尔（</a:t>
            </a:r>
            <a:r>
              <a:rPr lang="en-US" altLang="zh-CN" sz="2400" dirty="0">
                <a:latin typeface="Times New Roman" pitchFamily="18" charset="0"/>
              </a:rPr>
              <a:t>Kendall</a:t>
            </a:r>
            <a:r>
              <a:rPr lang="zh-CN" altLang="en-US" sz="2400" dirty="0">
                <a:latin typeface="Times New Roman" pitchFamily="18" charset="0"/>
              </a:rPr>
              <a:t>）秩相关系数</a:t>
            </a:r>
            <a:r>
              <a:rPr lang="zh-CN" altLang="en-US" sz="2400" dirty="0" smtClean="0">
                <a:latin typeface="Times New Roman" pitchFamily="18" charset="0"/>
              </a:rPr>
              <a:t>。常用于</a:t>
            </a:r>
            <a:r>
              <a:rPr lang="en-US" altLang="zh-CN" sz="2400" dirty="0">
                <a:latin typeface="Times New Roman" pitchFamily="18" charset="0"/>
              </a:rPr>
              <a:t>Ordinal</a:t>
            </a:r>
            <a:r>
              <a:rPr lang="zh-CN" altLang="en-US" sz="2400" dirty="0">
                <a:latin typeface="Times New Roman" pitchFamily="18" charset="0"/>
              </a:rPr>
              <a:t>测度的变量。</a:t>
            </a:r>
          </a:p>
          <a:p>
            <a:pPr lvl="1"/>
            <a:r>
              <a:rPr lang="zh-CN" altLang="en-US" sz="2400" dirty="0" smtClean="0">
                <a:latin typeface="Times New Roman" pitchFamily="18" charset="0"/>
              </a:rPr>
              <a:t>偏相关</a:t>
            </a:r>
            <a:r>
              <a:rPr lang="zh-CN" altLang="en-US" sz="2400" dirty="0">
                <a:latin typeface="Times New Roman" pitchFamily="18" charset="0"/>
              </a:rPr>
              <a:t>（</a:t>
            </a:r>
            <a:r>
              <a:rPr lang="en-US" altLang="zh-CN" sz="2400" dirty="0">
                <a:latin typeface="Times New Roman" pitchFamily="18" charset="0"/>
              </a:rPr>
              <a:t>Partial Correlations</a:t>
            </a:r>
            <a:r>
              <a:rPr lang="zh-CN" altLang="en-US" sz="2400" dirty="0">
                <a:latin typeface="Times New Roman" pitchFamily="18" charset="0"/>
              </a:rPr>
              <a:t>）系数。描述的是当控制了一个或几个附加变量的影响时两个变量的相关性</a:t>
            </a:r>
            <a:r>
              <a:rPr lang="zh-CN" altLang="en-US" sz="2400" dirty="0" smtClean="0">
                <a:latin typeface="Times New Roman" pitchFamily="18" charset="0"/>
              </a:rPr>
              <a:t>。</a:t>
            </a:r>
            <a:endParaRPr lang="en-US" altLang="zh-CN" sz="2400" dirty="0" smtClean="0">
              <a:latin typeface="Times New Roman" pitchFamily="18" charset="0"/>
            </a:endParaRPr>
          </a:p>
          <a:p>
            <a:r>
              <a:rPr lang="zh-CN" altLang="en-US" sz="2800" dirty="0" smtClean="0">
                <a:latin typeface="Times New Roman" pitchFamily="18" charset="0"/>
              </a:rPr>
              <a:t>相关系数的检验</a:t>
            </a:r>
            <a:endParaRPr lang="en-US" altLang="zh-CN" sz="2800" dirty="0" smtClean="0">
              <a:latin typeface="Times New Roman" pitchFamily="18" charset="0"/>
            </a:endParaRPr>
          </a:p>
          <a:p>
            <a:pPr lvl="1"/>
            <a:r>
              <a:rPr lang="en-US" altLang="zh-CN" sz="2400" dirty="0" smtClean="0">
                <a:latin typeface="Times New Roman" pitchFamily="18" charset="0"/>
              </a:rPr>
              <a:t>T</a:t>
            </a:r>
            <a:r>
              <a:rPr lang="zh-CN" altLang="en-US" sz="2400" dirty="0" smtClean="0">
                <a:latin typeface="Times New Roman" pitchFamily="18" charset="0"/>
              </a:rPr>
              <a:t>统计量，零假设为</a:t>
            </a:r>
            <a:r>
              <a:rPr lang="zh-CN" altLang="en-US" dirty="0" smtClean="0">
                <a:latin typeface="Times New Roman" pitchFamily="18" charset="0"/>
              </a:rPr>
              <a:t>相关系数等于零。</a:t>
            </a:r>
            <a:r>
              <a:rPr lang="zh-CN" altLang="en-US" sz="2400" dirty="0" smtClean="0">
                <a:latin typeface="Times New Roman" pitchFamily="18" charset="0"/>
              </a:rPr>
              <a:t> </a:t>
            </a:r>
            <a:endParaRPr lang="zh-CN" altLang="en-US" sz="2400" dirty="0">
              <a:latin typeface="Times New Roman"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38697A65-D1EB-4C13-809D-36F1694E9925}" type="slidenum">
              <a:rPr lang="en-US" altLang="zh-CN"/>
              <a:pPr/>
              <a:t>64</a:t>
            </a:fld>
            <a:endParaRPr lang="en-US" altLang="zh-CN"/>
          </a:p>
        </p:txBody>
      </p:sp>
      <p:sp>
        <p:nvSpPr>
          <p:cNvPr id="22531" name="Rectangle 3"/>
          <p:cNvSpPr>
            <a:spLocks noGrp="1" noChangeArrowheads="1"/>
          </p:cNvSpPr>
          <p:nvPr>
            <p:ph type="body" idx="1"/>
          </p:nvPr>
        </p:nvSpPr>
        <p:spPr>
          <a:xfrm>
            <a:off x="457200" y="1517655"/>
            <a:ext cx="8229600" cy="5126055"/>
          </a:xfrm>
        </p:spPr>
        <p:txBody>
          <a:bodyPr/>
          <a:lstStyle/>
          <a:p>
            <a:r>
              <a:rPr lang="zh-CN" altLang="en-US" dirty="0" smtClean="0"/>
              <a:t>相关系数的计算（</a:t>
            </a:r>
            <a:r>
              <a:rPr lang="en-US" altLang="zh-CN" dirty="0" smtClean="0"/>
              <a:t>Analyze-Correlate-</a:t>
            </a:r>
            <a:r>
              <a:rPr lang="en-US" altLang="zh-CN" dirty="0" err="1" smtClean="0"/>
              <a:t>Bivariate</a:t>
            </a:r>
            <a:r>
              <a:rPr lang="zh-CN" altLang="en-US" dirty="0" smtClean="0"/>
              <a:t>）</a:t>
            </a:r>
            <a:endParaRPr lang="en-US" altLang="zh-CN" dirty="0" smtClean="0"/>
          </a:p>
          <a:p>
            <a:pPr lvl="1"/>
            <a:r>
              <a:rPr lang="zh-CN" altLang="en-US" dirty="0" smtClean="0">
                <a:latin typeface="宋体" pitchFamily="2" charset="-122"/>
                <a:ea typeface="宋体" pitchFamily="2" charset="-122"/>
              </a:rPr>
              <a:t>使用互联网的都是哪些人？</a:t>
            </a:r>
            <a:endParaRPr lang="en-US" altLang="zh-CN" dirty="0" smtClean="0">
              <a:latin typeface="宋体" pitchFamily="2" charset="-122"/>
              <a:ea typeface="宋体" pitchFamily="2" charset="-122"/>
            </a:endParaRPr>
          </a:p>
          <a:p>
            <a:pPr lvl="1"/>
            <a:r>
              <a:rPr lang="zh-CN" altLang="en-US" dirty="0" smtClean="0">
                <a:latin typeface="宋体" pitchFamily="2" charset="-122"/>
                <a:ea typeface="宋体" pitchFamily="2" charset="-122"/>
              </a:rPr>
              <a:t>为了</a:t>
            </a:r>
            <a:r>
              <a:rPr lang="zh-CN" altLang="en-US" dirty="0">
                <a:latin typeface="宋体" pitchFamily="2" charset="-122"/>
                <a:ea typeface="宋体" pitchFamily="2" charset="-122"/>
              </a:rPr>
              <a:t>回答这一问题，选取</a:t>
            </a:r>
            <a:r>
              <a:rPr lang="en-US" altLang="zh-CN" dirty="0">
                <a:latin typeface="宋体" pitchFamily="2" charset="-122"/>
                <a:ea typeface="宋体" pitchFamily="2" charset="-122"/>
              </a:rPr>
              <a:t>300</a:t>
            </a:r>
            <a:r>
              <a:rPr lang="zh-CN" altLang="en-US" dirty="0">
                <a:latin typeface="宋体" pitchFamily="2" charset="-122"/>
                <a:ea typeface="宋体" pitchFamily="2" charset="-122"/>
              </a:rPr>
              <a:t>名成年人作为样本，要求他们回答其年龄（变量</a:t>
            </a:r>
            <a:r>
              <a:rPr lang="en-US" altLang="zh-CN" dirty="0">
                <a:latin typeface="宋体" pitchFamily="2" charset="-122"/>
                <a:ea typeface="宋体" pitchFamily="2" charset="-122"/>
              </a:rPr>
              <a:t>age</a:t>
            </a:r>
            <a:r>
              <a:rPr lang="zh-CN" altLang="en-US" dirty="0">
                <a:latin typeface="宋体" pitchFamily="2" charset="-122"/>
                <a:ea typeface="宋体" pitchFamily="2" charset="-122"/>
              </a:rPr>
              <a:t>）及每周使用互联网的小时数（变量</a:t>
            </a:r>
            <a:r>
              <a:rPr lang="en-US" altLang="zh-CN" dirty="0">
                <a:latin typeface="宋体" pitchFamily="2" charset="-122"/>
                <a:ea typeface="宋体" pitchFamily="2" charset="-122"/>
              </a:rPr>
              <a:t>internet</a:t>
            </a:r>
            <a:r>
              <a:rPr lang="zh-CN" altLang="en-US" dirty="0">
                <a:latin typeface="宋体" pitchFamily="2" charset="-122"/>
                <a:ea typeface="宋体" pitchFamily="2" charset="-122"/>
              </a:rPr>
              <a:t>）。这些数据保存在文件“</a:t>
            </a:r>
            <a:r>
              <a:rPr lang="zh-CN" altLang="en-US" dirty="0">
                <a:latin typeface="宋体" pitchFamily="2" charset="-122"/>
                <a:ea typeface="宋体" pitchFamily="2" charset="-122"/>
                <a:hlinkClick r:id="rId2" action="ppaction://hlinkfile"/>
              </a:rPr>
              <a:t>互联网</a:t>
            </a:r>
            <a:r>
              <a:rPr lang="en-US" altLang="zh-CN" dirty="0">
                <a:latin typeface="宋体" pitchFamily="2" charset="-122"/>
                <a:ea typeface="宋体" pitchFamily="2" charset="-122"/>
                <a:hlinkClick r:id="rId2" action="ppaction://hlinkfile"/>
              </a:rPr>
              <a:t>.</a:t>
            </a:r>
            <a:r>
              <a:rPr lang="en-US" altLang="zh-CN" dirty="0" err="1">
                <a:latin typeface="宋体" pitchFamily="2" charset="-122"/>
                <a:ea typeface="宋体" pitchFamily="2" charset="-122"/>
                <a:hlinkClick r:id="rId2" action="ppaction://hlinkfile"/>
              </a:rPr>
              <a:t>sav</a:t>
            </a:r>
            <a:r>
              <a:rPr lang="en-US" altLang="zh-CN" dirty="0">
                <a:latin typeface="宋体" pitchFamily="2" charset="-122"/>
                <a:ea typeface="宋体" pitchFamily="2" charset="-122"/>
              </a:rPr>
              <a:t>”</a:t>
            </a:r>
            <a:r>
              <a:rPr lang="zh-CN" altLang="en-US" dirty="0">
                <a:latin typeface="宋体" pitchFamily="2" charset="-122"/>
                <a:ea typeface="宋体" pitchFamily="2" charset="-122"/>
              </a:rPr>
              <a:t>中。计算两变量的相关系数，能否看出两个变量存在线性相关关系？</a:t>
            </a:r>
          </a:p>
          <a:p>
            <a:pPr>
              <a:lnSpc>
                <a:spcPct val="120000"/>
              </a:lnSpc>
            </a:pPr>
            <a:endParaRPr lang="zh-CN" altLang="en-US" sz="2400" dirty="0">
              <a:latin typeface="楷体_GB2312" pitchFamily="49" charset="-122"/>
              <a:ea typeface="楷体_GB2312" pitchFamily="49" charset="-122"/>
            </a:endParaRPr>
          </a:p>
        </p:txBody>
      </p:sp>
      <p:sp>
        <p:nvSpPr>
          <p:cNvPr id="5" name="标题 4"/>
          <p:cNvSpPr>
            <a:spLocks noGrp="1"/>
          </p:cNvSpPr>
          <p:nvPr>
            <p:ph type="title"/>
          </p:nvPr>
        </p:nvSpPr>
        <p:spPr/>
        <p:txBody>
          <a:bodyPr/>
          <a:lstStyle/>
          <a:p>
            <a:endParaRPr lang="zh-CN" alt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9D954CCF-BF5F-4C4A-B8A2-13E4A6B27A24}" type="slidenum">
              <a:rPr lang="en-US" altLang="zh-CN"/>
              <a:pPr/>
              <a:t>65</a:t>
            </a:fld>
            <a:endParaRPr lang="en-US" altLang="zh-CN"/>
          </a:p>
        </p:txBody>
      </p:sp>
      <p:sp>
        <p:nvSpPr>
          <p:cNvPr id="23554" name="Rectangle 2"/>
          <p:cNvSpPr>
            <a:spLocks noGrp="1" noChangeArrowheads="1"/>
          </p:cNvSpPr>
          <p:nvPr>
            <p:ph type="title"/>
          </p:nvPr>
        </p:nvSpPr>
        <p:spPr/>
        <p:txBody>
          <a:bodyPr>
            <a:normAutofit/>
          </a:bodyPr>
          <a:lstStyle/>
          <a:p>
            <a:endParaRPr lang="zh-CN" altLang="en-US" sz="3200" dirty="0">
              <a:ea typeface="楷体_GB2312" pitchFamily="49" charset="-122"/>
            </a:endParaRPr>
          </a:p>
        </p:txBody>
      </p:sp>
      <p:sp>
        <p:nvSpPr>
          <p:cNvPr id="23555" name="Rectangle 3"/>
          <p:cNvSpPr>
            <a:spLocks noGrp="1" noChangeArrowheads="1"/>
          </p:cNvSpPr>
          <p:nvPr>
            <p:ph type="body" idx="1"/>
          </p:nvPr>
        </p:nvSpPr>
        <p:spPr>
          <a:xfrm>
            <a:off x="457200" y="1071546"/>
            <a:ext cx="8229600" cy="5286412"/>
          </a:xfrm>
        </p:spPr>
        <p:txBody>
          <a:bodyPr>
            <a:normAutofit fontScale="92500" lnSpcReduction="20000"/>
          </a:bodyPr>
          <a:lstStyle/>
          <a:p>
            <a:r>
              <a:rPr lang="zh-CN" altLang="en-US" sz="3000" dirty="0" smtClean="0">
                <a:latin typeface="Times New Roman" pitchFamily="18" charset="0"/>
                <a:cs typeface="Times New Roman" pitchFamily="18" charset="0"/>
              </a:rPr>
              <a:t>偏相关系数的计算（</a:t>
            </a:r>
            <a:r>
              <a:rPr lang="en-US" altLang="zh-CN" sz="3000" dirty="0" smtClean="0">
                <a:latin typeface="Times New Roman" pitchFamily="18" charset="0"/>
                <a:cs typeface="Times New Roman" pitchFamily="18" charset="0"/>
              </a:rPr>
              <a:t>Analyze-Correlate-Partial </a:t>
            </a:r>
            <a:r>
              <a:rPr lang="en-US" altLang="zh-CN" sz="3000" dirty="0" smtClean="0">
                <a:latin typeface="Times New Roman" pitchFamily="18" charset="0"/>
              </a:rPr>
              <a:t>Correlations </a:t>
            </a:r>
            <a:r>
              <a:rPr lang="zh-CN" altLang="en-US" sz="3000" dirty="0" smtClean="0">
                <a:ea typeface="楷体_GB2312" pitchFamily="49" charset="-122"/>
              </a:rPr>
              <a:t>）</a:t>
            </a:r>
            <a:endParaRPr lang="en-US" altLang="zh-CN" sz="3000" dirty="0" smtClean="0">
              <a:ea typeface="楷体_GB2312" pitchFamily="49" charset="-122"/>
            </a:endParaRPr>
          </a:p>
          <a:p>
            <a:pPr lvl="1"/>
            <a:r>
              <a:rPr lang="zh-CN" altLang="en-US" sz="2600" dirty="0" smtClean="0">
                <a:latin typeface="Times New Roman" pitchFamily="18" charset="0"/>
              </a:rPr>
              <a:t>卫生</a:t>
            </a:r>
            <a:r>
              <a:rPr lang="zh-CN" altLang="en-US" sz="2600" dirty="0">
                <a:latin typeface="Times New Roman" pitchFamily="18" charset="0"/>
              </a:rPr>
              <a:t>陶瓷是住宅建筑、</a:t>
            </a:r>
            <a:r>
              <a:rPr lang="zh-CN" altLang="en-US" sz="2600" dirty="0" smtClean="0">
                <a:latin typeface="Times New Roman" pitchFamily="18" charset="0"/>
              </a:rPr>
              <a:t>宾馆、医院等</a:t>
            </a:r>
            <a:r>
              <a:rPr lang="zh-CN" altLang="en-US" sz="2600" dirty="0">
                <a:latin typeface="Times New Roman" pitchFamily="18" charset="0"/>
              </a:rPr>
              <a:t>建筑物中不可缺少的建筑材料。卫生陶瓷的生产与这些建筑的竣工面积有</a:t>
            </a:r>
            <a:r>
              <a:rPr lang="zh-CN" altLang="en-US" sz="2600" dirty="0" smtClean="0">
                <a:latin typeface="Times New Roman" pitchFamily="18" charset="0"/>
              </a:rPr>
              <a:t>直接联系</a:t>
            </a:r>
            <a:r>
              <a:rPr lang="zh-CN" altLang="en-US" sz="2600" dirty="0">
                <a:latin typeface="Times New Roman" pitchFamily="18" charset="0"/>
              </a:rPr>
              <a:t>。</a:t>
            </a:r>
          </a:p>
          <a:p>
            <a:pPr lvl="1"/>
            <a:r>
              <a:rPr lang="zh-CN" altLang="en-US" sz="2600" dirty="0">
                <a:latin typeface="Times New Roman" pitchFamily="18" charset="0"/>
              </a:rPr>
              <a:t>为了研究它们之间的相关关系，搜集了我国</a:t>
            </a:r>
            <a:r>
              <a:rPr lang="en-US" altLang="zh-CN" sz="2600" dirty="0">
                <a:latin typeface="Times New Roman" pitchFamily="18" charset="0"/>
              </a:rPr>
              <a:t>20</a:t>
            </a:r>
            <a:r>
              <a:rPr lang="zh-CN" altLang="en-US" sz="2600" dirty="0">
                <a:latin typeface="Times New Roman" pitchFamily="18" charset="0"/>
              </a:rPr>
              <a:t>年卫生陶瓷的年需求量及各类建筑竣工面积方面的历史资料。这些数据保存在文件“偏相关</a:t>
            </a:r>
            <a:r>
              <a:rPr lang="en-US" altLang="zh-CN" sz="2600" dirty="0">
                <a:latin typeface="Times New Roman" pitchFamily="18" charset="0"/>
              </a:rPr>
              <a:t>.</a:t>
            </a:r>
            <a:r>
              <a:rPr lang="en-US" altLang="zh-CN" sz="2600" dirty="0" err="1">
                <a:latin typeface="Times New Roman" pitchFamily="18" charset="0"/>
              </a:rPr>
              <a:t>sav</a:t>
            </a:r>
            <a:r>
              <a:rPr lang="en-US" altLang="zh-CN" sz="2600" dirty="0">
                <a:latin typeface="Times New Roman" pitchFamily="18" charset="0"/>
              </a:rPr>
              <a:t>”</a:t>
            </a:r>
            <a:r>
              <a:rPr lang="zh-CN" altLang="en-US" sz="2600" dirty="0">
                <a:latin typeface="Times New Roman" pitchFamily="18" charset="0"/>
              </a:rPr>
              <a:t>中。</a:t>
            </a:r>
          </a:p>
          <a:p>
            <a:pPr lvl="1"/>
            <a:r>
              <a:rPr lang="zh-CN" altLang="en-US" sz="2600" dirty="0" smtClean="0">
                <a:latin typeface="Times New Roman" pitchFamily="18" charset="0"/>
              </a:rPr>
              <a:t>分析卫生陶瓷年</a:t>
            </a:r>
            <a:r>
              <a:rPr lang="zh-CN" altLang="en-US" sz="2600" dirty="0">
                <a:latin typeface="Times New Roman" pitchFamily="18" charset="0"/>
              </a:rPr>
              <a:t>需求量与年城镇住宅竣工</a:t>
            </a:r>
            <a:r>
              <a:rPr lang="zh-CN" altLang="en-US" sz="2600" dirty="0" smtClean="0">
                <a:latin typeface="Times New Roman" pitchFamily="18" charset="0"/>
              </a:rPr>
              <a:t>面积间的相关关系</a:t>
            </a:r>
            <a:r>
              <a:rPr lang="zh-CN" altLang="en-US" sz="2600" dirty="0">
                <a:latin typeface="Times New Roman" pitchFamily="18" charset="0"/>
              </a:rPr>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24D622ED-32EF-446C-B2B0-9A74F28F1317}" type="slidenum">
              <a:rPr lang="en-US" altLang="zh-CN"/>
              <a:pPr/>
              <a:t>66</a:t>
            </a:fld>
            <a:endParaRPr lang="en-US" altLang="zh-CN"/>
          </a:p>
        </p:txBody>
      </p:sp>
      <p:sp>
        <p:nvSpPr>
          <p:cNvPr id="24578" name="Rectangle 2"/>
          <p:cNvSpPr>
            <a:spLocks noGrp="1" noChangeArrowheads="1"/>
          </p:cNvSpPr>
          <p:nvPr>
            <p:ph type="title"/>
          </p:nvPr>
        </p:nvSpPr>
        <p:spPr/>
        <p:txBody>
          <a:bodyPr/>
          <a:lstStyle/>
          <a:p>
            <a:r>
              <a:rPr lang="zh-CN" altLang="en-US" dirty="0" smtClean="0"/>
              <a:t>习 题</a:t>
            </a:r>
            <a:endParaRPr lang="zh-CN" altLang="en-US" dirty="0"/>
          </a:p>
        </p:txBody>
      </p:sp>
      <p:sp>
        <p:nvSpPr>
          <p:cNvPr id="24579" name="Rectangle 3"/>
          <p:cNvSpPr>
            <a:spLocks noGrp="1" noChangeArrowheads="1"/>
          </p:cNvSpPr>
          <p:nvPr>
            <p:ph type="body" idx="1"/>
          </p:nvPr>
        </p:nvSpPr>
        <p:spPr>
          <a:xfrm>
            <a:off x="457200" y="1428736"/>
            <a:ext cx="8229600" cy="4697427"/>
          </a:xfrm>
        </p:spPr>
        <p:txBody>
          <a:bodyPr>
            <a:noAutofit/>
          </a:bodyPr>
          <a:lstStyle/>
          <a:p>
            <a:r>
              <a:rPr lang="zh-CN" altLang="en-US" dirty="0">
                <a:latin typeface="宋体" pitchFamily="2" charset="-122"/>
                <a:ea typeface="宋体" pitchFamily="2" charset="-122"/>
              </a:rPr>
              <a:t>对电视的批评经常指向暴力节目对小孩的负面影响。然而，还可能会有其他的问题。比如，看电视可能会减少运动量而造成肥胖。选取</a:t>
            </a:r>
            <a:r>
              <a:rPr lang="en-US" altLang="zh-CN" dirty="0">
                <a:latin typeface="宋体" pitchFamily="2" charset="-122"/>
                <a:ea typeface="宋体" pitchFamily="2" charset="-122"/>
              </a:rPr>
              <a:t>225</a:t>
            </a:r>
            <a:r>
              <a:rPr lang="zh-CN" altLang="en-US" dirty="0">
                <a:latin typeface="宋体" pitchFamily="2" charset="-122"/>
                <a:ea typeface="宋体" pitchFamily="2" charset="-122"/>
              </a:rPr>
              <a:t>个</a:t>
            </a:r>
            <a:r>
              <a:rPr lang="en-US" altLang="zh-CN" dirty="0">
                <a:latin typeface="宋体" pitchFamily="2" charset="-122"/>
                <a:ea typeface="宋体" pitchFamily="2" charset="-122"/>
              </a:rPr>
              <a:t>10</a:t>
            </a:r>
            <a:r>
              <a:rPr lang="zh-CN" altLang="en-US" dirty="0">
                <a:latin typeface="宋体" pitchFamily="2" charset="-122"/>
                <a:ea typeface="宋体" pitchFamily="2" charset="-122"/>
              </a:rPr>
              <a:t>岁的小孩作为样本，</a:t>
            </a:r>
            <a:r>
              <a:rPr lang="zh-CN" altLang="en-US" dirty="0" smtClean="0">
                <a:latin typeface="宋体" pitchFamily="2" charset="-122"/>
                <a:ea typeface="宋体" pitchFamily="2" charset="-122"/>
              </a:rPr>
              <a:t>记录每个</a:t>
            </a:r>
            <a:r>
              <a:rPr lang="zh-CN" altLang="en-US" dirty="0">
                <a:latin typeface="宋体" pitchFamily="2" charset="-122"/>
                <a:ea typeface="宋体" pitchFamily="2" charset="-122"/>
              </a:rPr>
              <a:t>小孩</a:t>
            </a:r>
            <a:r>
              <a:rPr lang="zh-CN" altLang="en-US" dirty="0" smtClean="0">
                <a:latin typeface="宋体" pitchFamily="2" charset="-122"/>
                <a:ea typeface="宋体" pitchFamily="2" charset="-122"/>
              </a:rPr>
              <a:t>超重量和每</a:t>
            </a:r>
            <a:r>
              <a:rPr lang="zh-CN" altLang="en-US" dirty="0">
                <a:latin typeface="宋体" pitchFamily="2" charset="-122"/>
                <a:ea typeface="宋体" pitchFamily="2" charset="-122"/>
              </a:rPr>
              <a:t>周看电视的小时数</a:t>
            </a:r>
            <a:r>
              <a:rPr lang="zh-CN" altLang="en-US" dirty="0" smtClean="0">
                <a:latin typeface="宋体" pitchFamily="2" charset="-122"/>
                <a:ea typeface="宋体" pitchFamily="2" charset="-122"/>
              </a:rPr>
              <a:t>。</a:t>
            </a:r>
            <a:r>
              <a:rPr lang="zh-CN" altLang="en-US" dirty="0" smtClean="0">
                <a:latin typeface="宋体" pitchFamily="2" charset="-122"/>
                <a:ea typeface="宋体" pitchFamily="2" charset="-122"/>
                <a:hlinkClick r:id="rId2" action="ppaction://hlinkfile"/>
              </a:rPr>
              <a:t>小孩</a:t>
            </a:r>
            <a:r>
              <a:rPr lang="zh-CN" altLang="en-US" dirty="0">
                <a:latin typeface="宋体" pitchFamily="2" charset="-122"/>
                <a:ea typeface="宋体" pitchFamily="2" charset="-122"/>
                <a:hlinkClick r:id="rId2" action="ppaction://hlinkfile"/>
              </a:rPr>
              <a:t>看电视超重</a:t>
            </a:r>
            <a:r>
              <a:rPr lang="en-US" altLang="zh-CN" dirty="0">
                <a:latin typeface="宋体" pitchFamily="2" charset="-122"/>
                <a:ea typeface="宋体" pitchFamily="2" charset="-122"/>
                <a:hlinkClick r:id="rId2" action="ppaction://hlinkfile"/>
              </a:rPr>
              <a:t>.</a:t>
            </a:r>
            <a:r>
              <a:rPr lang="en-US" altLang="zh-CN" dirty="0" err="1" smtClean="0">
                <a:latin typeface="宋体" pitchFamily="2" charset="-122"/>
                <a:ea typeface="宋体" pitchFamily="2" charset="-122"/>
                <a:hlinkClick r:id="rId2" action="ppaction://hlinkfile"/>
              </a:rPr>
              <a:t>sav</a:t>
            </a:r>
            <a:endParaRPr lang="zh-CN" altLang="en-US" dirty="0">
              <a:latin typeface="宋体" pitchFamily="2" charset="-122"/>
              <a:ea typeface="宋体" pitchFamily="2" charset="-122"/>
            </a:endParaRPr>
          </a:p>
          <a:p>
            <a:pPr lvl="1"/>
            <a:r>
              <a:rPr lang="zh-CN" altLang="en-US" dirty="0" smtClean="0">
                <a:latin typeface="宋体" pitchFamily="2" charset="-122"/>
                <a:ea typeface="宋体" pitchFamily="2" charset="-122"/>
              </a:rPr>
              <a:t>计算</a:t>
            </a:r>
            <a:r>
              <a:rPr lang="zh-CN" altLang="en-US" dirty="0">
                <a:latin typeface="宋体" pitchFamily="2" charset="-122"/>
                <a:ea typeface="宋体" pitchFamily="2" charset="-122"/>
              </a:rPr>
              <a:t>两个变量间的相关系数</a:t>
            </a:r>
          </a:p>
          <a:p>
            <a:pPr lvl="1"/>
            <a:r>
              <a:rPr lang="zh-CN" altLang="en-US" dirty="0" smtClean="0">
                <a:latin typeface="宋体" pitchFamily="2" charset="-122"/>
                <a:ea typeface="宋体" pitchFamily="2" charset="-122"/>
              </a:rPr>
              <a:t>通过相关系数</a:t>
            </a:r>
            <a:r>
              <a:rPr lang="zh-CN" altLang="en-US" dirty="0">
                <a:latin typeface="宋体" pitchFamily="2" charset="-122"/>
                <a:ea typeface="宋体" pitchFamily="2" charset="-122"/>
              </a:rPr>
              <a:t>，可以得出什么结论？</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3.6  </a:t>
            </a:r>
            <a:r>
              <a:rPr lang="zh-CN" altLang="en-US" dirty="0" smtClean="0"/>
              <a:t>信度分析</a:t>
            </a:r>
            <a:endParaRPr lang="zh-CN" altLang="en-US" dirty="0"/>
          </a:p>
        </p:txBody>
      </p:sp>
      <p:sp>
        <p:nvSpPr>
          <p:cNvPr id="3" name="内容占位符 2"/>
          <p:cNvSpPr>
            <a:spLocks noGrp="1"/>
          </p:cNvSpPr>
          <p:nvPr>
            <p:ph idx="1"/>
          </p:nvPr>
        </p:nvSpPr>
        <p:spPr/>
        <p:txBody>
          <a:bodyPr/>
          <a:lstStyle/>
          <a:p>
            <a:r>
              <a:rPr lang="zh-CN" altLang="en-US" dirty="0" smtClean="0"/>
              <a:t>信度是指测量的一致性。一致性越好，信度越高。信度理论的基本公式是：</a:t>
            </a:r>
            <a:endParaRPr lang="en-US" altLang="zh-CN" dirty="0" smtClean="0"/>
          </a:p>
          <a:p>
            <a:endParaRPr lang="en-US" altLang="zh-CN" dirty="0" smtClean="0"/>
          </a:p>
          <a:p>
            <a:endParaRPr lang="en-US" altLang="zh-CN" dirty="0" smtClean="0"/>
          </a:p>
          <a:p>
            <a:r>
              <a:rPr lang="zh-CN" altLang="en-US" dirty="0" smtClean="0"/>
              <a:t>信度就是真实分数的方差和实际测量得分的方差的比。</a:t>
            </a:r>
          </a:p>
          <a:p>
            <a:endParaRPr lang="zh-CN" altLang="en-US"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67</a:t>
            </a:fld>
            <a:endParaRPr lang="zh-CN" altLang="en-US"/>
          </a:p>
        </p:txBody>
      </p:sp>
      <p:pic>
        <p:nvPicPr>
          <p:cNvPr id="88066" name="Picture 2"/>
          <p:cNvPicPr>
            <a:picLocks noChangeAspect="1" noChangeArrowheads="1"/>
          </p:cNvPicPr>
          <p:nvPr/>
        </p:nvPicPr>
        <p:blipFill>
          <a:blip r:embed="rId2" cstate="print"/>
          <a:srcRect l="26367" t="46250" r="22363" b="45000"/>
          <a:stretch>
            <a:fillRect/>
          </a:stretch>
        </p:blipFill>
        <p:spPr bwMode="auto">
          <a:xfrm>
            <a:off x="1000100" y="2857496"/>
            <a:ext cx="7215238" cy="12144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3.6.1  </a:t>
            </a:r>
            <a:r>
              <a:rPr lang="zh-CN" altLang="en-US" dirty="0" smtClean="0"/>
              <a:t>重复测量法、分半信度、</a:t>
            </a:r>
            <a:r>
              <a:rPr lang="en-US" dirty="0" err="1" smtClean="0"/>
              <a:t>Cronbach</a:t>
            </a:r>
            <a:r>
              <a:rPr lang="en-US" dirty="0" smtClean="0"/>
              <a:t> α</a:t>
            </a:r>
            <a:r>
              <a:rPr lang="zh-CN" altLang="en-US" dirty="0" smtClean="0"/>
              <a:t>系数</a:t>
            </a:r>
            <a:endParaRPr lang="zh-CN" altLang="en-US" dirty="0"/>
          </a:p>
        </p:txBody>
      </p:sp>
      <p:sp>
        <p:nvSpPr>
          <p:cNvPr id="3" name="内容占位符 2"/>
          <p:cNvSpPr>
            <a:spLocks noGrp="1"/>
          </p:cNvSpPr>
          <p:nvPr>
            <p:ph idx="1"/>
          </p:nvPr>
        </p:nvSpPr>
        <p:spPr/>
        <p:txBody>
          <a:bodyPr>
            <a:normAutofit fontScale="85000" lnSpcReduction="10000"/>
          </a:bodyPr>
          <a:lstStyle/>
          <a:p>
            <a:r>
              <a:rPr lang="zh-CN" altLang="en-US" sz="3300" dirty="0" smtClean="0"/>
              <a:t>重复测量法是用同样的量表，对同一组被调查者重复进行测验</a:t>
            </a:r>
            <a:endParaRPr lang="en-US" altLang="zh-CN" sz="3300" dirty="0" smtClean="0"/>
          </a:p>
          <a:p>
            <a:pPr lvl="1"/>
            <a:r>
              <a:rPr lang="zh-CN" altLang="en-US" sz="2800" dirty="0" smtClean="0"/>
              <a:t>两次测验相距时间不能过长，并且假定在这段时间内被调查者的情况没有发生变化。两次测验得分间的相关系数也称为重测信度系数。这种方法特别适用于事实性量表。</a:t>
            </a:r>
            <a:endParaRPr lang="en-US" altLang="zh-CN" sz="2800" dirty="0" smtClean="0"/>
          </a:p>
          <a:p>
            <a:pPr lvl="1"/>
            <a:r>
              <a:rPr lang="zh-CN" altLang="en-US" sz="2800" dirty="0" smtClean="0"/>
              <a:t>在实施中有一定的困难；被调查者的情况随时会发生变化；重复测定受前一次测定影响（一般间隔</a:t>
            </a:r>
            <a:r>
              <a:rPr lang="en-US" sz="2800" dirty="0" smtClean="0"/>
              <a:t>2-4</a:t>
            </a:r>
            <a:r>
              <a:rPr lang="zh-CN" altLang="en-US" sz="2800" dirty="0" smtClean="0"/>
              <a:t>周）。</a:t>
            </a:r>
            <a:endParaRPr lang="zh-CN" altLang="en-US" sz="2800"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68</a:t>
            </a:fld>
            <a:endParaRPr lang="zh-CN" alt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分半信度法是将调查的问题条目分成两半，计算这两半得分的相关系数</a:t>
            </a:r>
            <a:r>
              <a:rPr lang="en-US" dirty="0" smtClean="0"/>
              <a:t>r</a:t>
            </a:r>
            <a:r>
              <a:rPr lang="zh-CN" altLang="en-US" dirty="0" smtClean="0"/>
              <a:t>，在此基础上计算整个量表的信度。</a:t>
            </a:r>
          </a:p>
          <a:p>
            <a:pPr lvl="1"/>
            <a:r>
              <a:rPr lang="zh-CN" altLang="en-US" dirty="0" smtClean="0"/>
              <a:t>不适合于事实性量表，较适合态度式量表。</a:t>
            </a:r>
          </a:p>
          <a:p>
            <a:pPr lvl="1"/>
            <a:r>
              <a:rPr lang="zh-CN" altLang="en-US" dirty="0" smtClean="0"/>
              <a:t>整个量表的信度系数可以利用</a:t>
            </a:r>
            <a:r>
              <a:rPr lang="en-US" dirty="0" smtClean="0"/>
              <a:t>Spearman-Brown Formula</a:t>
            </a:r>
            <a:r>
              <a:rPr lang="zh-CN" altLang="en-US" dirty="0" smtClean="0"/>
              <a:t>求出（</a:t>
            </a:r>
            <a:r>
              <a:rPr lang="en-US" dirty="0" smtClean="0"/>
              <a:t>=2r/</a:t>
            </a:r>
            <a:r>
              <a:rPr lang="zh-CN" altLang="en-US" dirty="0" smtClean="0"/>
              <a:t>（</a:t>
            </a:r>
            <a:r>
              <a:rPr lang="en-US" dirty="0" smtClean="0"/>
              <a:t>1+r</a:t>
            </a:r>
            <a:r>
              <a:rPr lang="zh-CN" altLang="en-US" dirty="0" smtClean="0"/>
              <a:t>））。</a:t>
            </a:r>
            <a:endParaRPr lang="en-US" altLang="zh-CN" dirty="0" smtClean="0"/>
          </a:p>
          <a:p>
            <a:pPr lvl="1"/>
            <a:r>
              <a:rPr lang="zh-CN" altLang="en-US" dirty="0" smtClean="0"/>
              <a:t>不同的分半方法可能会得到不同的结果。</a:t>
            </a:r>
          </a:p>
          <a:p>
            <a:endParaRPr lang="zh-CN" altLang="en-US"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69</a:t>
            </a:fld>
            <a:endParaRPr lang="zh-CN"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10"/>
          </p:nvPr>
        </p:nvSpPr>
        <p:spPr/>
        <p:txBody>
          <a:bodyPr/>
          <a:lstStyle/>
          <a:p>
            <a:fld id="{30A76DDF-0CB3-4AD2-9019-9DA582DA7B0B}" type="datetime1">
              <a:rPr lang="zh-CN" altLang="en-US"/>
              <a:pPr/>
              <a:t>2017/8/10</a:t>
            </a:fld>
            <a:endParaRPr lang="en-US" altLang="zh-CN"/>
          </a:p>
        </p:txBody>
      </p:sp>
      <p:sp>
        <p:nvSpPr>
          <p:cNvPr id="6" name="灯片编号占位符 5"/>
          <p:cNvSpPr>
            <a:spLocks noGrp="1"/>
          </p:cNvSpPr>
          <p:nvPr>
            <p:ph type="sldNum" sz="quarter" idx="12"/>
          </p:nvPr>
        </p:nvSpPr>
        <p:spPr/>
        <p:txBody>
          <a:bodyPr/>
          <a:lstStyle/>
          <a:p>
            <a:fld id="{A069076E-C9E3-4BDD-A55A-729E06C8DDEC}" type="slidenum">
              <a:rPr lang="en-US" altLang="zh-CN"/>
              <a:pPr/>
              <a:t>7</a:t>
            </a:fld>
            <a:endParaRPr lang="en-US" altLang="zh-CN"/>
          </a:p>
        </p:txBody>
      </p:sp>
      <p:sp>
        <p:nvSpPr>
          <p:cNvPr id="80898" name="Rectangle 2"/>
          <p:cNvSpPr>
            <a:spLocks noGrp="1" noChangeArrowheads="1"/>
          </p:cNvSpPr>
          <p:nvPr>
            <p:ph type="title"/>
          </p:nvPr>
        </p:nvSpPr>
        <p:spPr/>
        <p:txBody>
          <a:bodyPr/>
          <a:lstStyle/>
          <a:p>
            <a:r>
              <a:rPr lang="en-US" altLang="zh-CN" sz="3500">
                <a:latin typeface="Times New Roman" pitchFamily="18" charset="0"/>
              </a:rPr>
              <a:t>Output—SPSS Viewer</a:t>
            </a:r>
          </a:p>
        </p:txBody>
      </p:sp>
      <p:sp>
        <p:nvSpPr>
          <p:cNvPr id="80899" name="Rectangle 3"/>
          <p:cNvSpPr>
            <a:spLocks noGrp="1" noChangeArrowheads="1"/>
          </p:cNvSpPr>
          <p:nvPr>
            <p:ph type="body" idx="1"/>
          </p:nvPr>
        </p:nvSpPr>
        <p:spPr/>
        <p:txBody>
          <a:bodyPr/>
          <a:lstStyle/>
          <a:p>
            <a:endParaRPr lang="zh-CN" altLang="zh-CN"/>
          </a:p>
        </p:txBody>
      </p:sp>
      <p:pic>
        <p:nvPicPr>
          <p:cNvPr id="809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557338"/>
            <a:ext cx="7993062" cy="467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682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785794"/>
            <a:ext cx="8229600" cy="4525963"/>
          </a:xfrm>
        </p:spPr>
        <p:txBody>
          <a:bodyPr/>
          <a:lstStyle/>
          <a:p>
            <a:r>
              <a:rPr lang="zh-CN" altLang="en-US" dirty="0" smtClean="0"/>
              <a:t>例子：世界卫生组织生存质量测定量表简表</a:t>
            </a:r>
            <a:r>
              <a:rPr lang="en-US" dirty="0" smtClean="0"/>
              <a:t>-</a:t>
            </a:r>
            <a:r>
              <a:rPr lang="zh-CN" altLang="en-US" dirty="0" smtClean="0"/>
              <a:t>环境领域（信度分析）</a:t>
            </a:r>
            <a:r>
              <a:rPr lang="en-US" dirty="0" smtClean="0"/>
              <a:t>.</a:t>
            </a:r>
            <a:r>
              <a:rPr lang="en-US" dirty="0" err="1" smtClean="0"/>
              <a:t>sav</a:t>
            </a:r>
            <a:endParaRPr lang="en-US" dirty="0" smtClean="0"/>
          </a:p>
          <a:p>
            <a:r>
              <a:rPr lang="en-US" dirty="0" smtClean="0"/>
              <a:t>Analyze-Scale-Reliability Analysis</a:t>
            </a:r>
            <a:endParaRPr lang="zh-CN" altLang="en-US" dirty="0" smtClean="0"/>
          </a:p>
          <a:p>
            <a:endParaRPr lang="zh-CN" altLang="en-US"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70</a:t>
            </a:fld>
            <a:endParaRPr lang="zh-CN" altLang="en-US"/>
          </a:p>
        </p:txBody>
      </p:sp>
      <p:pic>
        <p:nvPicPr>
          <p:cNvPr id="6" name="图片 5"/>
          <p:cNvPicPr/>
          <p:nvPr/>
        </p:nvPicPr>
        <p:blipFill>
          <a:blip r:embed="rId2" cstate="print"/>
          <a:srcRect l="9571" t="16667" r="51059" b="40741"/>
          <a:stretch>
            <a:fillRect/>
          </a:stretch>
        </p:blipFill>
        <p:spPr bwMode="auto">
          <a:xfrm>
            <a:off x="571472" y="3071810"/>
            <a:ext cx="3857652" cy="3071834"/>
          </a:xfrm>
          <a:prstGeom prst="rect">
            <a:avLst/>
          </a:prstGeom>
          <a:noFill/>
          <a:ln w="9525">
            <a:noFill/>
            <a:miter lim="800000"/>
            <a:headEnd/>
            <a:tailEnd/>
          </a:ln>
        </p:spPr>
      </p:pic>
      <p:pic>
        <p:nvPicPr>
          <p:cNvPr id="7" name="图片 6"/>
          <p:cNvPicPr/>
          <p:nvPr/>
        </p:nvPicPr>
        <p:blipFill>
          <a:blip r:embed="rId3" cstate="print"/>
          <a:srcRect l="31604" t="22839" r="31894" b="22222"/>
          <a:stretch>
            <a:fillRect/>
          </a:stretch>
        </p:blipFill>
        <p:spPr bwMode="auto">
          <a:xfrm>
            <a:off x="4500562" y="3071810"/>
            <a:ext cx="3786214" cy="30718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71</a:t>
            </a:fld>
            <a:endParaRPr lang="zh-CN" altLang="en-US"/>
          </a:p>
        </p:txBody>
      </p:sp>
      <p:pic>
        <p:nvPicPr>
          <p:cNvPr id="214018" name="Picture 2"/>
          <p:cNvPicPr>
            <a:picLocks noGrp="1" noChangeAspect="1" noChangeArrowheads="1"/>
          </p:cNvPicPr>
          <p:nvPr>
            <p:ph idx="1"/>
          </p:nvPr>
        </p:nvPicPr>
        <p:blipFill>
          <a:blip r:embed="rId2" cstate="print"/>
          <a:srcRect/>
          <a:stretch>
            <a:fillRect/>
          </a:stretch>
        </p:blipFill>
        <p:spPr bwMode="auto">
          <a:xfrm>
            <a:off x="714348" y="1214422"/>
            <a:ext cx="7643866" cy="49292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72</a:t>
            </a:fld>
            <a:endParaRPr lang="zh-CN" altLang="en-US"/>
          </a:p>
        </p:txBody>
      </p:sp>
      <p:pic>
        <p:nvPicPr>
          <p:cNvPr id="215042" name="Picture 2"/>
          <p:cNvPicPr>
            <a:picLocks noGrp="1" noChangeAspect="1" noChangeArrowheads="1"/>
          </p:cNvPicPr>
          <p:nvPr>
            <p:ph idx="1"/>
          </p:nvPr>
        </p:nvPicPr>
        <p:blipFill>
          <a:blip r:embed="rId2" cstate="print"/>
          <a:srcRect/>
          <a:stretch>
            <a:fillRect/>
          </a:stretch>
        </p:blipFill>
        <p:spPr bwMode="auto">
          <a:xfrm>
            <a:off x="1000100" y="1643050"/>
            <a:ext cx="7072362" cy="42148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dirty="0" err="1" smtClean="0"/>
              <a:t>Cronbach</a:t>
            </a:r>
            <a:r>
              <a:rPr lang="en-US" dirty="0" smtClean="0"/>
              <a:t> α</a:t>
            </a:r>
            <a:r>
              <a:rPr lang="zh-CN" altLang="en-US" dirty="0" smtClean="0"/>
              <a:t>系数</a:t>
            </a:r>
            <a:endParaRPr lang="en-US" altLang="zh-CN" dirty="0" smtClean="0"/>
          </a:p>
          <a:p>
            <a:r>
              <a:rPr lang="zh-CN" altLang="en-US" dirty="0" smtClean="0"/>
              <a:t>分半信度系数是建立在两半问题条目分数的方差相等这一假定上的，但实际数据并不一定满足。如果两半的方差不相等，则信度往往被低估。</a:t>
            </a:r>
            <a:endParaRPr lang="en-US" altLang="zh-CN" dirty="0" smtClean="0"/>
          </a:p>
          <a:p>
            <a:r>
              <a:rPr lang="en-US" dirty="0" err="1" smtClean="0"/>
              <a:t>Cronbach</a:t>
            </a:r>
            <a:r>
              <a:rPr lang="en-US" dirty="0" smtClean="0"/>
              <a:t> 1951</a:t>
            </a:r>
            <a:r>
              <a:rPr lang="zh-CN" altLang="en-US" dirty="0" smtClean="0"/>
              <a:t>年提出了</a:t>
            </a:r>
            <a:r>
              <a:rPr lang="en-US" dirty="0" smtClean="0"/>
              <a:t>α</a:t>
            </a:r>
            <a:r>
              <a:rPr lang="zh-CN" altLang="en-US" dirty="0" smtClean="0"/>
              <a:t>系数来测量信度</a:t>
            </a:r>
            <a:endParaRPr lang="en-US" altLang="zh-CN" dirty="0" smtClean="0"/>
          </a:p>
          <a:p>
            <a:r>
              <a:rPr lang="en-US" dirty="0" smtClean="0"/>
              <a:t>Analyze-Scale-Reliability Analysis</a:t>
            </a:r>
            <a:endParaRPr lang="en-US" altLang="zh-CN" dirty="0" smtClean="0"/>
          </a:p>
          <a:p>
            <a:endParaRPr lang="zh-CN" altLang="en-US" dirty="0" smtClean="0"/>
          </a:p>
          <a:p>
            <a:endParaRPr lang="zh-CN" altLang="en-US" dirty="0" smtClean="0"/>
          </a:p>
          <a:p>
            <a:endParaRPr lang="zh-CN" altLang="en-US"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73</a:t>
            </a:fld>
            <a:endParaRPr lang="zh-CN" alt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74</a:t>
            </a:fld>
            <a:endParaRPr lang="zh-CN" altLang="en-US"/>
          </a:p>
        </p:txBody>
      </p:sp>
      <p:pic>
        <p:nvPicPr>
          <p:cNvPr id="216066" name="Picture 2"/>
          <p:cNvPicPr>
            <a:picLocks noGrp="1" noChangeAspect="1" noChangeArrowheads="1"/>
          </p:cNvPicPr>
          <p:nvPr>
            <p:ph idx="1"/>
          </p:nvPr>
        </p:nvPicPr>
        <p:blipFill>
          <a:blip r:embed="rId2" cstate="print"/>
          <a:srcRect/>
          <a:stretch>
            <a:fillRect/>
          </a:stretch>
        </p:blipFill>
        <p:spPr bwMode="auto">
          <a:xfrm>
            <a:off x="571472" y="928670"/>
            <a:ext cx="8215370" cy="50720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3.6.2  Cohen Kappa</a:t>
            </a:r>
            <a:r>
              <a:rPr lang="zh-CN" altLang="en-US" dirty="0" smtClean="0"/>
              <a:t>系数、</a:t>
            </a:r>
            <a:r>
              <a:rPr lang="en-US" altLang="zh-CN" dirty="0"/>
              <a:t>Kendall</a:t>
            </a:r>
            <a:r>
              <a:rPr lang="zh-CN" altLang="en-US" dirty="0"/>
              <a:t>和谐系数（</a:t>
            </a:r>
            <a:r>
              <a:rPr lang="en-US" altLang="zh-CN" dirty="0"/>
              <a:t>Kendall’s Coefficient of Concordance</a:t>
            </a:r>
            <a:r>
              <a:rPr lang="zh-CN" altLang="en-US" dirty="0"/>
              <a:t>）</a:t>
            </a:r>
          </a:p>
        </p:txBody>
      </p:sp>
      <p:sp>
        <p:nvSpPr>
          <p:cNvPr id="3" name="内容占位符 2"/>
          <p:cNvSpPr>
            <a:spLocks noGrp="1"/>
          </p:cNvSpPr>
          <p:nvPr>
            <p:ph idx="1"/>
          </p:nvPr>
        </p:nvSpPr>
        <p:spPr/>
        <p:txBody>
          <a:bodyPr>
            <a:normAutofit/>
          </a:bodyPr>
          <a:lstStyle/>
          <a:p>
            <a:r>
              <a:rPr lang="en-US" dirty="0" smtClean="0"/>
              <a:t>Kappa</a:t>
            </a:r>
            <a:r>
              <a:rPr lang="zh-CN" altLang="en-US" dirty="0" smtClean="0"/>
              <a:t>指数用来描述两个测量手段的一致性。</a:t>
            </a:r>
            <a:endParaRPr lang="en-US" altLang="zh-CN" dirty="0" smtClean="0"/>
          </a:p>
          <a:p>
            <a:r>
              <a:rPr lang="zh-CN" altLang="en-US" dirty="0" smtClean="0"/>
              <a:t>例子：</a:t>
            </a:r>
          </a:p>
          <a:p>
            <a:pPr lvl="1"/>
            <a:r>
              <a:rPr lang="zh-CN" altLang="en-US" dirty="0" smtClean="0"/>
              <a:t>两名放射科医师对</a:t>
            </a:r>
            <a:r>
              <a:rPr lang="en-US" dirty="0" smtClean="0"/>
              <a:t>200</a:t>
            </a:r>
            <a:r>
              <a:rPr lang="zh-CN" altLang="en-US" dirty="0" smtClean="0"/>
              <a:t>名棉屑沉着病患者的</a:t>
            </a:r>
            <a:r>
              <a:rPr lang="en-US" dirty="0" smtClean="0"/>
              <a:t>X</a:t>
            </a:r>
            <a:r>
              <a:rPr lang="zh-CN" altLang="en-US" dirty="0" smtClean="0"/>
              <a:t>光片进行读片的诊断（</a:t>
            </a:r>
            <a:r>
              <a:rPr lang="en-US" dirty="0" smtClean="0"/>
              <a:t>Kappa.sav</a:t>
            </a:r>
            <a:r>
              <a:rPr lang="zh-CN" altLang="en-US" dirty="0" smtClean="0"/>
              <a:t>），试计算</a:t>
            </a:r>
            <a:r>
              <a:rPr lang="en-US" dirty="0" smtClean="0"/>
              <a:t>Kappa</a:t>
            </a:r>
            <a:r>
              <a:rPr lang="zh-CN" altLang="en-US" dirty="0" smtClean="0"/>
              <a:t>系数。</a:t>
            </a:r>
          </a:p>
          <a:p>
            <a:pPr lvl="1"/>
            <a:r>
              <a:rPr lang="en-US" dirty="0" smtClean="0"/>
              <a:t>Data-Weight cases-Weight cases by f</a:t>
            </a:r>
            <a:endParaRPr lang="zh-CN" altLang="en-US" dirty="0" smtClean="0"/>
          </a:p>
          <a:p>
            <a:pPr lvl="1"/>
            <a:r>
              <a:rPr lang="en-US" dirty="0" smtClean="0"/>
              <a:t>Analyze-Descriptive Statistics-Crosstabs</a:t>
            </a:r>
            <a:endParaRPr lang="zh-CN" altLang="en-US" dirty="0" smtClean="0"/>
          </a:p>
          <a:p>
            <a:endParaRPr lang="zh-CN" altLang="en-US"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75</a:t>
            </a:fld>
            <a:endParaRPr lang="zh-CN" alt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76</a:t>
            </a:fld>
            <a:endParaRPr lang="zh-CN" altLang="en-US"/>
          </a:p>
        </p:txBody>
      </p:sp>
      <p:pic>
        <p:nvPicPr>
          <p:cNvPr id="217090" name="Picture 2"/>
          <p:cNvPicPr>
            <a:picLocks noGrp="1" noChangeAspect="1" noChangeArrowheads="1"/>
          </p:cNvPicPr>
          <p:nvPr>
            <p:ph idx="1"/>
          </p:nvPr>
        </p:nvPicPr>
        <p:blipFill>
          <a:blip r:embed="rId2" cstate="print"/>
          <a:srcRect/>
          <a:stretch>
            <a:fillRect/>
          </a:stretch>
        </p:blipFill>
        <p:spPr bwMode="auto">
          <a:xfrm>
            <a:off x="714348" y="1071546"/>
            <a:ext cx="7643866" cy="4929221"/>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dirty="0"/>
          </a:p>
        </p:txBody>
      </p:sp>
      <p:sp>
        <p:nvSpPr>
          <p:cNvPr id="3" name="内容占位符 2"/>
          <p:cNvSpPr>
            <a:spLocks noGrp="1"/>
          </p:cNvSpPr>
          <p:nvPr>
            <p:ph idx="1"/>
          </p:nvPr>
        </p:nvSpPr>
        <p:spPr/>
        <p:txBody>
          <a:bodyPr>
            <a:normAutofit fontScale="92500"/>
          </a:bodyPr>
          <a:lstStyle/>
          <a:p>
            <a:r>
              <a:rPr lang="zh-CN" altLang="en-US" dirty="0" smtClean="0"/>
              <a:t>当评分者人数为</a:t>
            </a:r>
            <a:r>
              <a:rPr lang="en-US" dirty="0" smtClean="0"/>
              <a:t>2</a:t>
            </a:r>
            <a:r>
              <a:rPr lang="zh-CN" altLang="en-US" dirty="0" smtClean="0"/>
              <a:t>时，可以采用</a:t>
            </a:r>
            <a:r>
              <a:rPr lang="en-US" dirty="0" smtClean="0"/>
              <a:t>Pearson</a:t>
            </a:r>
            <a:r>
              <a:rPr lang="zh-CN" altLang="en-US" dirty="0" smtClean="0"/>
              <a:t>或者</a:t>
            </a:r>
            <a:r>
              <a:rPr lang="en-US" dirty="0" smtClean="0"/>
              <a:t>Spearman</a:t>
            </a:r>
            <a:r>
              <a:rPr lang="zh-CN" altLang="en-US" dirty="0" smtClean="0"/>
              <a:t>相关系数评价一致性；当评分者人数多于</a:t>
            </a:r>
            <a:r>
              <a:rPr lang="en-US" dirty="0" smtClean="0"/>
              <a:t>2</a:t>
            </a:r>
            <a:r>
              <a:rPr lang="zh-CN" altLang="en-US" dirty="0" smtClean="0"/>
              <a:t>时，可以采用</a:t>
            </a:r>
            <a:r>
              <a:rPr lang="en-US" dirty="0" smtClean="0"/>
              <a:t>Kendall</a:t>
            </a:r>
            <a:r>
              <a:rPr lang="zh-CN" altLang="en-US" dirty="0" smtClean="0"/>
              <a:t>和谐系数。</a:t>
            </a:r>
          </a:p>
          <a:p>
            <a:r>
              <a:rPr lang="zh-CN" altLang="en-US" dirty="0" smtClean="0"/>
              <a:t>例子：</a:t>
            </a:r>
          </a:p>
          <a:p>
            <a:pPr lvl="1"/>
            <a:r>
              <a:rPr lang="zh-CN" altLang="en-US" dirty="0" smtClean="0"/>
              <a:t>三名神经内科医生对</a:t>
            </a:r>
            <a:r>
              <a:rPr lang="en-US" dirty="0" smtClean="0"/>
              <a:t>6</a:t>
            </a:r>
            <a:r>
              <a:rPr lang="zh-CN" altLang="en-US" dirty="0" smtClean="0"/>
              <a:t>名重症肌无力患者分别进行肌力的评分，存在数据文件“</a:t>
            </a:r>
            <a:r>
              <a:rPr lang="en-US" dirty="0" smtClean="0"/>
              <a:t>Kendall.sav</a:t>
            </a:r>
            <a:r>
              <a:rPr lang="zh-CN" altLang="en-US" dirty="0" smtClean="0"/>
              <a:t>”内，试评价三名医生的评分者信度，计算</a:t>
            </a:r>
            <a:r>
              <a:rPr lang="en-US" dirty="0" err="1" smtClean="0"/>
              <a:t>kendall</a:t>
            </a:r>
            <a:r>
              <a:rPr lang="zh-CN" altLang="en-US" dirty="0" smtClean="0"/>
              <a:t>和谐系数。</a:t>
            </a:r>
            <a:endParaRPr lang="en-US" altLang="zh-CN" dirty="0" smtClean="0"/>
          </a:p>
          <a:p>
            <a:pPr lvl="1"/>
            <a:r>
              <a:rPr lang="en-US" dirty="0" smtClean="0"/>
              <a:t>Analyze-Nonparametric Tests-K-Related Samples</a:t>
            </a:r>
            <a:endParaRPr lang="zh-CN" altLang="en-US" dirty="0" smtClean="0"/>
          </a:p>
          <a:p>
            <a:endParaRPr lang="zh-CN" altLang="en-US"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77</a:t>
            </a:fld>
            <a:endParaRPr lang="zh-CN" alt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78</a:t>
            </a:fld>
            <a:endParaRPr lang="zh-CN" altLang="en-US"/>
          </a:p>
        </p:txBody>
      </p:sp>
      <p:pic>
        <p:nvPicPr>
          <p:cNvPr id="6" name="内容占位符 5"/>
          <p:cNvPicPr>
            <a:picLocks noGrp="1"/>
          </p:cNvPicPr>
          <p:nvPr>
            <p:ph idx="1"/>
          </p:nvPr>
        </p:nvPicPr>
        <p:blipFill>
          <a:blip r:embed="rId2" cstate="print"/>
          <a:srcRect l="24380" t="32407" r="31896" b="28704"/>
          <a:stretch>
            <a:fillRect/>
          </a:stretch>
        </p:blipFill>
        <p:spPr bwMode="auto">
          <a:xfrm>
            <a:off x="1285852" y="1785926"/>
            <a:ext cx="6572296" cy="38576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习  题</a:t>
            </a:r>
            <a:endParaRPr lang="zh-CN" altLang="en-US" dirty="0"/>
          </a:p>
        </p:txBody>
      </p:sp>
      <p:sp>
        <p:nvSpPr>
          <p:cNvPr id="3" name="内容占位符 2"/>
          <p:cNvSpPr>
            <a:spLocks noGrp="1"/>
          </p:cNvSpPr>
          <p:nvPr>
            <p:ph idx="1"/>
          </p:nvPr>
        </p:nvSpPr>
        <p:spPr/>
        <p:txBody>
          <a:bodyPr>
            <a:noAutofit/>
          </a:bodyPr>
          <a:lstStyle/>
          <a:p>
            <a:r>
              <a:rPr lang="zh-CN" altLang="en-US" dirty="0" smtClean="0"/>
              <a:t>节目策划部门调查节目的收视率，以决定该节目是否继续开办。</a:t>
            </a:r>
            <a:endParaRPr lang="en-US" altLang="zh-CN" dirty="0" smtClean="0"/>
          </a:p>
          <a:p>
            <a:pPr lvl="1"/>
            <a:r>
              <a:rPr lang="zh-CN" altLang="en-US" dirty="0" smtClean="0"/>
              <a:t>调查表中问题为：如果满足给定的项目，下个季度您是否观看该节目。共有</a:t>
            </a:r>
            <a:r>
              <a:rPr lang="en-US" altLang="zh-CN" dirty="0" smtClean="0"/>
              <a:t>7</a:t>
            </a:r>
            <a:r>
              <a:rPr lang="zh-CN" altLang="en-US" dirty="0" smtClean="0"/>
              <a:t>个项目：仍是原班导演、仍是原班演员、没有其他流行节目等等。</a:t>
            </a:r>
            <a:endParaRPr lang="en-US" altLang="zh-CN" dirty="0" smtClean="0"/>
          </a:p>
          <a:p>
            <a:pPr lvl="1"/>
            <a:r>
              <a:rPr lang="zh-CN" altLang="en-US" dirty="0" smtClean="0"/>
              <a:t>要求被访者对每一项目选择“是”或者“不是”，分别记为</a:t>
            </a:r>
            <a:r>
              <a:rPr lang="en-US" altLang="zh-CN" dirty="0" smtClean="0"/>
              <a:t>1</a:t>
            </a:r>
            <a:r>
              <a:rPr lang="zh-CN" altLang="en-US" dirty="0" smtClean="0"/>
              <a:t>和</a:t>
            </a:r>
            <a:r>
              <a:rPr lang="en-US" altLang="zh-CN" dirty="0" smtClean="0"/>
              <a:t>0</a:t>
            </a:r>
            <a:r>
              <a:rPr lang="zh-CN" altLang="en-US" dirty="0" smtClean="0"/>
              <a:t>。数据保存在“</a:t>
            </a:r>
            <a:r>
              <a:rPr lang="en-US" altLang="zh-CN" dirty="0" smtClean="0"/>
              <a:t>reliability.sav</a:t>
            </a:r>
            <a:r>
              <a:rPr lang="zh-CN" altLang="en-US" dirty="0" smtClean="0"/>
              <a:t>”。</a:t>
            </a:r>
            <a:endParaRPr lang="en-US" altLang="zh-CN" dirty="0" smtClean="0"/>
          </a:p>
          <a:p>
            <a:r>
              <a:rPr lang="zh-CN" altLang="en-US" dirty="0" smtClean="0"/>
              <a:t>对问卷进行信度分析。</a:t>
            </a:r>
            <a:endParaRPr lang="zh-CN" altLang="en-US"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79</a:t>
            </a:fld>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10"/>
          </p:nvPr>
        </p:nvSpPr>
        <p:spPr/>
        <p:txBody>
          <a:bodyPr/>
          <a:lstStyle/>
          <a:p>
            <a:fld id="{5C195528-6B48-403B-A960-EA2A09E2B435}" type="datetime1">
              <a:rPr lang="zh-CN" altLang="en-US"/>
              <a:pPr/>
              <a:t>2017/8/10</a:t>
            </a:fld>
            <a:endParaRPr lang="en-US" altLang="zh-CN"/>
          </a:p>
        </p:txBody>
      </p:sp>
      <p:sp>
        <p:nvSpPr>
          <p:cNvPr id="6" name="灯片编号占位符 5"/>
          <p:cNvSpPr>
            <a:spLocks noGrp="1"/>
          </p:cNvSpPr>
          <p:nvPr>
            <p:ph type="sldNum" sz="quarter" idx="12"/>
          </p:nvPr>
        </p:nvSpPr>
        <p:spPr/>
        <p:txBody>
          <a:bodyPr/>
          <a:lstStyle/>
          <a:p>
            <a:fld id="{38B2D361-1DD2-4BFE-AB2F-7F89CDE8134C}" type="slidenum">
              <a:rPr lang="en-US" altLang="zh-CN"/>
              <a:pPr/>
              <a:t>8</a:t>
            </a:fld>
            <a:endParaRPr lang="en-US" altLang="zh-CN"/>
          </a:p>
        </p:txBody>
      </p:sp>
      <p:sp>
        <p:nvSpPr>
          <p:cNvPr id="81922" name="Rectangle 2"/>
          <p:cNvSpPr>
            <a:spLocks noGrp="1" noChangeArrowheads="1"/>
          </p:cNvSpPr>
          <p:nvPr>
            <p:ph type="title"/>
          </p:nvPr>
        </p:nvSpPr>
        <p:spPr/>
        <p:txBody>
          <a:bodyPr/>
          <a:lstStyle/>
          <a:p>
            <a:r>
              <a:rPr lang="en-US" altLang="zh-CN" sz="3500">
                <a:latin typeface="Times New Roman" pitchFamily="18" charset="0"/>
              </a:rPr>
              <a:t>Draft Viewer</a:t>
            </a:r>
          </a:p>
        </p:txBody>
      </p:sp>
      <p:sp>
        <p:nvSpPr>
          <p:cNvPr id="81923" name="Rectangle 3"/>
          <p:cNvSpPr>
            <a:spLocks noGrp="1" noChangeArrowheads="1"/>
          </p:cNvSpPr>
          <p:nvPr>
            <p:ph type="body" idx="1"/>
          </p:nvPr>
        </p:nvSpPr>
        <p:spPr/>
        <p:txBody>
          <a:bodyPr/>
          <a:lstStyle/>
          <a:p>
            <a:endParaRPr lang="zh-CN" altLang="zh-CN"/>
          </a:p>
        </p:txBody>
      </p:sp>
      <p:pic>
        <p:nvPicPr>
          <p:cNvPr id="819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50" y="1557338"/>
            <a:ext cx="8026400" cy="467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2423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lang="zh-CN" altLang="en-US"/>
          </a:p>
        </p:txBody>
      </p:sp>
      <p:sp>
        <p:nvSpPr>
          <p:cNvPr id="3" name="内容占位符 2"/>
          <p:cNvSpPr>
            <a:spLocks noGrp="1"/>
          </p:cNvSpPr>
          <p:nvPr>
            <p:ph type="body" idx="1"/>
          </p:nvPr>
        </p:nvSpPr>
        <p:spPr/>
        <p:txBody>
          <a:bodyPr/>
          <a:lstStyle/>
          <a:p>
            <a:pPr lvl="0"/>
            <a:r>
              <a:rPr lang="zh-CN" altLang="en-US" dirty="0" smtClean="0">
                <a:solidFill>
                  <a:srgbClr val="00B050"/>
                </a:solidFill>
              </a:rPr>
              <a:t>四   正态性检验</a:t>
            </a:r>
            <a:endParaRPr lang="zh-CN" altLang="en-US"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80</a:t>
            </a:fld>
            <a:endParaRPr lang="zh-CN" alt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lang="zh-CN" altLang="en-US"/>
          </a:p>
        </p:txBody>
      </p:sp>
      <p:sp>
        <p:nvSpPr>
          <p:cNvPr id="7" name="内容占位符 6"/>
          <p:cNvSpPr>
            <a:spLocks noGrp="1"/>
          </p:cNvSpPr>
          <p:nvPr>
            <p:ph idx="1"/>
          </p:nvPr>
        </p:nvSpPr>
        <p:spPr/>
        <p:txBody>
          <a:bodyPr/>
          <a:lstStyle/>
          <a:p>
            <a:r>
              <a:rPr lang="zh-CN" altLang="en-US" dirty="0" smtClean="0"/>
              <a:t>有些统计方法只适用于正态分布或近似正态分布的资料。正态性检验分为两大类：</a:t>
            </a:r>
            <a:endParaRPr lang="en-US" altLang="zh-CN" dirty="0" smtClean="0"/>
          </a:p>
          <a:p>
            <a:pPr lvl="1"/>
            <a:r>
              <a:rPr lang="zh-CN" altLang="en-US" dirty="0" smtClean="0"/>
              <a:t>图示法：</a:t>
            </a:r>
            <a:endParaRPr lang="en-US" altLang="zh-CN" dirty="0" smtClean="0"/>
          </a:p>
          <a:p>
            <a:pPr lvl="2"/>
            <a:r>
              <a:rPr lang="zh-CN" altLang="en-US" dirty="0" smtClean="0"/>
              <a:t>概率图（</a:t>
            </a:r>
            <a:r>
              <a:rPr lang="en-US" altLang="zh-CN" dirty="0" smtClean="0"/>
              <a:t>Probability-probability Plot</a:t>
            </a:r>
            <a:r>
              <a:rPr lang="zh-CN" altLang="en-US" dirty="0" smtClean="0"/>
              <a:t>，</a:t>
            </a:r>
            <a:r>
              <a:rPr lang="en-US" altLang="zh-CN" dirty="0" smtClean="0"/>
              <a:t>P-P</a:t>
            </a:r>
            <a:r>
              <a:rPr lang="zh-CN" altLang="en-US" dirty="0" smtClean="0"/>
              <a:t>图）</a:t>
            </a:r>
            <a:endParaRPr lang="en-US" altLang="zh-CN" dirty="0" smtClean="0"/>
          </a:p>
          <a:p>
            <a:pPr lvl="2"/>
            <a:r>
              <a:rPr lang="zh-CN" altLang="en-US" dirty="0" smtClean="0"/>
              <a:t>分位数图（</a:t>
            </a:r>
            <a:r>
              <a:rPr lang="en-US" altLang="zh-CN" dirty="0" err="1" smtClean="0"/>
              <a:t>Quantile-quantile</a:t>
            </a:r>
            <a:r>
              <a:rPr lang="en-US" altLang="zh-CN" dirty="0" smtClean="0"/>
              <a:t> Plot</a:t>
            </a:r>
            <a:r>
              <a:rPr lang="zh-CN" altLang="en-US" dirty="0" smtClean="0"/>
              <a:t>，</a:t>
            </a:r>
            <a:r>
              <a:rPr lang="en-US" altLang="zh-CN" dirty="0" smtClean="0"/>
              <a:t>Q-Q</a:t>
            </a:r>
            <a:r>
              <a:rPr lang="zh-CN" altLang="en-US" dirty="0" smtClean="0"/>
              <a:t>图）</a:t>
            </a:r>
            <a:endParaRPr lang="en-US" altLang="zh-CN" dirty="0" smtClean="0"/>
          </a:p>
          <a:p>
            <a:pPr lvl="1"/>
            <a:r>
              <a:rPr lang="zh-CN" altLang="en-US" dirty="0" smtClean="0"/>
              <a:t>计算法：</a:t>
            </a:r>
            <a:endParaRPr lang="en-US" altLang="zh-CN" dirty="0" smtClean="0"/>
          </a:p>
          <a:p>
            <a:pPr lvl="2"/>
            <a:r>
              <a:rPr lang="zh-CN" altLang="en-US" dirty="0" smtClean="0"/>
              <a:t>对偏度和峰度各用一个指标来评定</a:t>
            </a:r>
            <a:endParaRPr lang="en-US" altLang="zh-CN" dirty="0" smtClean="0"/>
          </a:p>
          <a:p>
            <a:pPr lvl="2"/>
            <a:r>
              <a:rPr lang="zh-CN" altLang="en-US" dirty="0" smtClean="0"/>
              <a:t>对偏度和峰度用一个综合指标来评定</a:t>
            </a:r>
            <a:endParaRPr lang="zh-CN" altLang="en-US" dirty="0"/>
          </a:p>
        </p:txBody>
      </p:sp>
      <p:sp>
        <p:nvSpPr>
          <p:cNvPr id="4" name="日期占位符 3"/>
          <p:cNvSpPr>
            <a:spLocks noGrp="1"/>
          </p:cNvSpPr>
          <p:nvPr>
            <p:ph type="dt" sz="half" idx="10"/>
          </p:nvPr>
        </p:nvSpPr>
        <p:spPr/>
        <p:txBody>
          <a:bodyPr/>
          <a:lstStyle/>
          <a:p>
            <a:fld id="{E18F2879-C981-40B8-8147-DFBE3BAADC7C}"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81</a:t>
            </a:fld>
            <a:endParaRPr lang="zh-CN" alt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4.1  P-P</a:t>
            </a:r>
            <a:r>
              <a:rPr lang="zh-CN" altLang="en-US" dirty="0" smtClean="0"/>
              <a:t>图法</a:t>
            </a:r>
            <a:r>
              <a:rPr lang="en-US" altLang="zh-CN" dirty="0" smtClean="0"/>
              <a:t/>
            </a:r>
            <a:br>
              <a:rPr lang="en-US" altLang="zh-CN" dirty="0" smtClean="0"/>
            </a:br>
            <a:r>
              <a:rPr lang="zh-CN" altLang="en-US" sz="2700" dirty="0" smtClean="0"/>
              <a:t>（</a:t>
            </a:r>
            <a:r>
              <a:rPr lang="en-US" altLang="zh-CN" sz="2700" dirty="0" smtClean="0"/>
              <a:t>Analyze-Descriptive Statistics-p-p Plots</a:t>
            </a:r>
            <a:r>
              <a:rPr lang="zh-CN" altLang="en-US" sz="2700" dirty="0" smtClean="0"/>
              <a:t>）</a:t>
            </a:r>
            <a:endParaRPr lang="zh-CN" altLang="en-US" sz="2700" dirty="0"/>
          </a:p>
        </p:txBody>
      </p:sp>
      <p:sp>
        <p:nvSpPr>
          <p:cNvPr id="3" name="内容占位符 2"/>
          <p:cNvSpPr>
            <a:spLocks noGrp="1"/>
          </p:cNvSpPr>
          <p:nvPr>
            <p:ph idx="1"/>
          </p:nvPr>
        </p:nvSpPr>
        <p:spPr/>
        <p:txBody>
          <a:bodyPr/>
          <a:lstStyle/>
          <a:p>
            <a:r>
              <a:rPr lang="zh-CN" altLang="en-US" dirty="0" smtClean="0"/>
              <a:t>以样本的累积频率作为横坐标，以按照正态分布计算的相应累计概率作为纵坐标，把样本值表现为直角坐标系中的散点。</a:t>
            </a:r>
            <a:endParaRPr lang="en-US" altLang="zh-CN" dirty="0" smtClean="0"/>
          </a:p>
          <a:p>
            <a:r>
              <a:rPr lang="zh-CN" altLang="en-US" dirty="0" smtClean="0"/>
              <a:t>如果数据服从正态分布，则样本点应该围绕第一象限的对角线分布。</a:t>
            </a:r>
            <a:endParaRPr lang="en-US" altLang="zh-CN" dirty="0" smtClean="0"/>
          </a:p>
          <a:p>
            <a:r>
              <a:rPr lang="zh-CN" altLang="en-US" dirty="0" smtClean="0"/>
              <a:t>例子：</a:t>
            </a:r>
            <a:r>
              <a:rPr lang="en-US" altLang="zh-CN" dirty="0" smtClean="0"/>
              <a:t>data3-3.sav</a:t>
            </a:r>
            <a:endParaRPr lang="zh-CN" altLang="en-US"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82</a:t>
            </a:fld>
            <a:endParaRPr lang="zh-CN" alt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83</a:t>
            </a:fld>
            <a:endParaRPr lang="zh-CN" altLang="en-US"/>
          </a:p>
        </p:txBody>
      </p:sp>
      <p:pic>
        <p:nvPicPr>
          <p:cNvPr id="67585" name="Picture 1"/>
          <p:cNvPicPr>
            <a:picLocks noGrp="1" noChangeAspect="1" noChangeArrowheads="1"/>
          </p:cNvPicPr>
          <p:nvPr>
            <p:ph idx="1"/>
          </p:nvPr>
        </p:nvPicPr>
        <p:blipFill>
          <a:blip r:embed="rId2" cstate="print"/>
          <a:srcRect l="18555" t="37250" r="17630" b="20133"/>
          <a:stretch>
            <a:fillRect/>
          </a:stretch>
        </p:blipFill>
        <p:spPr bwMode="auto">
          <a:xfrm>
            <a:off x="571472" y="1142984"/>
            <a:ext cx="8143932" cy="4572032"/>
          </a:xfrm>
          <a:prstGeom prst="rect">
            <a:avLst/>
          </a:prstGeom>
          <a:noFill/>
          <a:ln w="9525">
            <a:noFill/>
            <a:miter lim="800000"/>
            <a:headEnd/>
            <a:tailEnd/>
          </a:ln>
          <a:effectLst/>
        </p:spPr>
      </p:pic>
      <p:sp>
        <p:nvSpPr>
          <p:cNvPr id="7" name="TextBox 6"/>
          <p:cNvSpPr txBox="1"/>
          <p:nvPr/>
        </p:nvSpPr>
        <p:spPr>
          <a:xfrm>
            <a:off x="1285852" y="5643578"/>
            <a:ext cx="6572296" cy="830997"/>
          </a:xfrm>
          <a:prstGeom prst="rect">
            <a:avLst/>
          </a:prstGeom>
          <a:noFill/>
        </p:spPr>
        <p:txBody>
          <a:bodyPr wrap="square" rtlCol="0">
            <a:spAutoFit/>
          </a:bodyPr>
          <a:lstStyle/>
          <a:p>
            <a:pPr>
              <a:buBlip>
                <a:blip r:embed="rId3"/>
              </a:buBlip>
            </a:pPr>
            <a:r>
              <a:rPr lang="zh-CN" altLang="en-US" sz="2400" dirty="0" smtClean="0"/>
              <a:t> 输出结果中的</a:t>
            </a:r>
            <a:r>
              <a:rPr lang="en-US" altLang="zh-CN" sz="2400" dirty="0" err="1" smtClean="0"/>
              <a:t>Detrended</a:t>
            </a:r>
            <a:r>
              <a:rPr lang="en-US" altLang="zh-CN" sz="2400" dirty="0" smtClean="0"/>
              <a:t>  Normal P-P Plot-</a:t>
            </a:r>
            <a:r>
              <a:rPr lang="zh-CN" altLang="en-US" sz="2400" dirty="0" smtClean="0"/>
              <a:t>去势的正态</a:t>
            </a:r>
            <a:r>
              <a:rPr lang="en-US" altLang="zh-CN" sz="2400" dirty="0" smtClean="0"/>
              <a:t>p-p</a:t>
            </a:r>
            <a:r>
              <a:rPr lang="zh-CN" altLang="en-US" sz="2400" dirty="0" smtClean="0"/>
              <a:t>图，即累积概率的残差图</a:t>
            </a:r>
            <a:r>
              <a:rPr lang="en-US" altLang="zh-CN" sz="2400" dirty="0" smtClean="0"/>
              <a:t> </a:t>
            </a:r>
            <a:endParaRPr lang="zh-CN" altLang="en-US" sz="24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4.2  Q-Q</a:t>
            </a:r>
            <a:r>
              <a:rPr lang="zh-CN" altLang="en-US" dirty="0" smtClean="0"/>
              <a:t>图法</a:t>
            </a:r>
            <a:r>
              <a:rPr lang="en-US" altLang="zh-CN" dirty="0" smtClean="0"/>
              <a:t/>
            </a:r>
            <a:br>
              <a:rPr lang="en-US" altLang="zh-CN" dirty="0" smtClean="0"/>
            </a:br>
            <a:r>
              <a:rPr lang="zh-CN" altLang="en-US" sz="2700" dirty="0" smtClean="0"/>
              <a:t>（</a:t>
            </a:r>
            <a:r>
              <a:rPr lang="en-US" altLang="zh-CN" sz="2700" dirty="0" smtClean="0"/>
              <a:t>Analyze-Descriptive Statistics-Q-Q Plots</a:t>
            </a:r>
            <a:r>
              <a:rPr lang="zh-CN" altLang="en-US" sz="2700" dirty="0" smtClean="0"/>
              <a:t>）</a:t>
            </a:r>
            <a:endParaRPr lang="zh-CN" altLang="en-US" sz="2700" dirty="0"/>
          </a:p>
        </p:txBody>
      </p:sp>
      <p:sp>
        <p:nvSpPr>
          <p:cNvPr id="3" name="内容占位符 2"/>
          <p:cNvSpPr>
            <a:spLocks noGrp="1"/>
          </p:cNvSpPr>
          <p:nvPr>
            <p:ph idx="1"/>
          </p:nvPr>
        </p:nvSpPr>
        <p:spPr/>
        <p:txBody>
          <a:bodyPr/>
          <a:lstStyle/>
          <a:p>
            <a:r>
              <a:rPr lang="zh-CN" altLang="en-US" dirty="0" smtClean="0"/>
              <a:t>以样本的分位数作为横坐标，以按照正态分布计算的相应分位数作为纵坐标，把样本表现为直角坐标系的散点。如果资料服从正态分布，则样本点应该呈一条围绕第一象限对角线的直线。</a:t>
            </a:r>
            <a:endParaRPr lang="en-US" altLang="zh-CN" dirty="0" smtClean="0"/>
          </a:p>
          <a:p>
            <a:r>
              <a:rPr lang="zh-CN" altLang="en-US" dirty="0" smtClean="0"/>
              <a:t>去势后的正态</a:t>
            </a:r>
            <a:r>
              <a:rPr lang="en-US" altLang="zh-CN" dirty="0" smtClean="0"/>
              <a:t>Q-Q</a:t>
            </a:r>
            <a:r>
              <a:rPr lang="zh-CN" altLang="en-US" dirty="0" smtClean="0"/>
              <a:t>图为分位数的残差图。</a:t>
            </a:r>
            <a:endParaRPr lang="en-US" altLang="zh-CN" dirty="0" smtClean="0"/>
          </a:p>
          <a:p>
            <a:r>
              <a:rPr lang="zh-CN" altLang="en-US" dirty="0" smtClean="0"/>
              <a:t>例子：</a:t>
            </a:r>
            <a:r>
              <a:rPr lang="en-US" altLang="zh-CN" dirty="0" smtClean="0"/>
              <a:t>data3-3.sav</a:t>
            </a:r>
            <a:endParaRPr lang="zh-CN" altLang="en-US"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84</a:t>
            </a:fld>
            <a:endParaRPr lang="zh-CN" alt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4.3  </a:t>
            </a:r>
            <a:r>
              <a:rPr lang="zh-CN" altLang="en-US" dirty="0" smtClean="0"/>
              <a:t>单样本</a:t>
            </a:r>
            <a:r>
              <a:rPr lang="en-US" altLang="zh-CN" dirty="0" smtClean="0"/>
              <a:t>K-S</a:t>
            </a:r>
            <a:r>
              <a:rPr lang="zh-CN" altLang="en-US" dirty="0" smtClean="0"/>
              <a:t>检验</a:t>
            </a:r>
            <a:r>
              <a:rPr lang="en-US" altLang="zh-CN" dirty="0" smtClean="0"/>
              <a:t/>
            </a:r>
            <a:br>
              <a:rPr lang="en-US" altLang="zh-CN" dirty="0" smtClean="0"/>
            </a:br>
            <a:r>
              <a:rPr lang="zh-CN" altLang="en-US" sz="2700" dirty="0" smtClean="0"/>
              <a:t>（</a:t>
            </a:r>
            <a:r>
              <a:rPr lang="en-US" altLang="zh-CN" sz="2700" dirty="0" smtClean="0"/>
              <a:t>Analyze-</a:t>
            </a:r>
            <a:r>
              <a:rPr lang="en-US" altLang="zh-CN" sz="2700" dirty="0" err="1" smtClean="0"/>
              <a:t>Nonparametrics</a:t>
            </a:r>
            <a:r>
              <a:rPr lang="en-US" altLang="zh-CN" sz="2700" dirty="0" smtClean="0"/>
              <a:t> Tests-1 Sample K-S</a:t>
            </a:r>
            <a:r>
              <a:rPr lang="zh-CN" altLang="en-US" sz="2700" dirty="0" smtClean="0"/>
              <a:t>）</a:t>
            </a:r>
            <a:endParaRPr lang="zh-CN" altLang="en-US" sz="2700" dirty="0"/>
          </a:p>
        </p:txBody>
      </p:sp>
      <p:sp>
        <p:nvSpPr>
          <p:cNvPr id="3" name="内容占位符 2"/>
          <p:cNvSpPr>
            <a:spLocks noGrp="1"/>
          </p:cNvSpPr>
          <p:nvPr>
            <p:ph idx="1"/>
          </p:nvPr>
        </p:nvSpPr>
        <p:spPr/>
        <p:txBody>
          <a:bodyPr>
            <a:normAutofit fontScale="92500" lnSpcReduction="20000"/>
          </a:bodyPr>
          <a:lstStyle/>
          <a:p>
            <a:r>
              <a:rPr lang="en-US" altLang="zh-CN" dirty="0" smtClean="0"/>
              <a:t>K-S</a:t>
            </a:r>
            <a:r>
              <a:rPr lang="zh-CN" altLang="en-US" dirty="0" smtClean="0"/>
              <a:t>检验是将样本的累积分布函数与确定的理论分布函数相比较，根据差值的大小确定样本是否来自于给定的总体。</a:t>
            </a:r>
            <a:endParaRPr lang="en-US" altLang="zh-CN" dirty="0" smtClean="0"/>
          </a:p>
          <a:p>
            <a:r>
              <a:rPr lang="zh-CN" altLang="en-US" dirty="0" smtClean="0"/>
              <a:t>零假设为：样本来自于给定分布的总体。</a:t>
            </a:r>
            <a:r>
              <a:rPr lang="en-US" altLang="zh-CN" dirty="0" smtClean="0"/>
              <a:t>SPSS</a:t>
            </a:r>
            <a:r>
              <a:rPr lang="zh-CN" altLang="en-US" dirty="0" smtClean="0"/>
              <a:t>计算所构造的统计量的概率</a:t>
            </a:r>
            <a:r>
              <a:rPr lang="en-US" altLang="zh-CN" dirty="0" smtClean="0"/>
              <a:t>P</a:t>
            </a:r>
            <a:r>
              <a:rPr lang="zh-CN" altLang="en-US" dirty="0" smtClean="0"/>
              <a:t>值，并根据其值是否大于显著性水平决定是否接受零假设。</a:t>
            </a:r>
            <a:endParaRPr lang="en-US" altLang="zh-CN" dirty="0" smtClean="0"/>
          </a:p>
          <a:p>
            <a:r>
              <a:rPr lang="en-US" altLang="zh-CN" dirty="0" smtClean="0"/>
              <a:t>K-S</a:t>
            </a:r>
            <a:r>
              <a:rPr lang="zh-CN" altLang="en-US" dirty="0" smtClean="0"/>
              <a:t>检验可以对正态分布、泊松分布等进行检验，其检验参数可以根据给定的样本进行估计。</a:t>
            </a:r>
            <a:endParaRPr lang="en-US" altLang="zh-CN" dirty="0" smtClean="0"/>
          </a:p>
          <a:p>
            <a:endParaRPr lang="zh-CN" altLang="en-US"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85</a:t>
            </a:fld>
            <a:endParaRPr lang="zh-CN" alt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86</a:t>
            </a:fld>
            <a:endParaRPr lang="zh-CN" altLang="en-US"/>
          </a:p>
        </p:txBody>
      </p:sp>
      <p:pic>
        <p:nvPicPr>
          <p:cNvPr id="212994" name="Picture 2"/>
          <p:cNvPicPr>
            <a:picLocks noGrp="1" noChangeAspect="1" noChangeArrowheads="1"/>
          </p:cNvPicPr>
          <p:nvPr>
            <p:ph idx="1"/>
          </p:nvPr>
        </p:nvPicPr>
        <p:blipFill>
          <a:blip r:embed="rId2" cstate="print"/>
          <a:srcRect l="7457" t="19888" r="50925" b="37495"/>
          <a:stretch>
            <a:fillRect/>
          </a:stretch>
        </p:blipFill>
        <p:spPr bwMode="auto">
          <a:xfrm>
            <a:off x="1285852" y="1428736"/>
            <a:ext cx="6643734" cy="3714776"/>
          </a:xfrm>
          <a:prstGeom prst="rect">
            <a:avLst/>
          </a:prstGeom>
          <a:noFill/>
          <a:ln w="9525">
            <a:noFill/>
            <a:miter lim="800000"/>
            <a:headEnd/>
            <a:tailEnd/>
          </a:ln>
          <a:effectLst/>
        </p:spPr>
      </p:pic>
      <p:sp>
        <p:nvSpPr>
          <p:cNvPr id="6" name="TextBox 5"/>
          <p:cNvSpPr txBox="1"/>
          <p:nvPr/>
        </p:nvSpPr>
        <p:spPr>
          <a:xfrm>
            <a:off x="2643174" y="5643578"/>
            <a:ext cx="3929090" cy="830997"/>
          </a:xfrm>
          <a:prstGeom prst="rect">
            <a:avLst/>
          </a:prstGeom>
          <a:noFill/>
        </p:spPr>
        <p:txBody>
          <a:bodyPr wrap="square" rtlCol="0">
            <a:spAutoFit/>
          </a:bodyPr>
          <a:lstStyle/>
          <a:p>
            <a:pPr algn="ctr"/>
            <a:r>
              <a:rPr lang="zh-CN" altLang="en-US" sz="2400" b="1" dirty="0" smtClean="0">
                <a:solidFill>
                  <a:srgbClr val="00B050"/>
                </a:solidFill>
              </a:rPr>
              <a:t>习题：</a:t>
            </a:r>
            <a:r>
              <a:rPr lang="en-US" altLang="zh-CN" sz="2400" b="1" dirty="0" smtClean="0">
                <a:solidFill>
                  <a:srgbClr val="00B050"/>
                </a:solidFill>
              </a:rPr>
              <a:t>frequencies.sav</a:t>
            </a:r>
            <a:endParaRPr lang="zh-CN" altLang="en-US" sz="2400" b="1" dirty="0" smtClean="0">
              <a:solidFill>
                <a:srgbClr val="00B050"/>
              </a:solidFill>
            </a:endParaRPr>
          </a:p>
          <a:p>
            <a:pPr algn="ctr"/>
            <a:endParaRPr lang="zh-CN" altLang="en-US" sz="2400" b="1" dirty="0">
              <a:solidFill>
                <a:srgbClr val="00B050"/>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idx="1"/>
          </p:nvPr>
        </p:nvSpPr>
        <p:spPr/>
        <p:txBody>
          <a:bodyPr/>
          <a:lstStyle/>
          <a:p>
            <a:pPr lvl="0"/>
            <a:r>
              <a:rPr lang="zh-CN" altLang="en-US" dirty="0" smtClean="0"/>
              <a:t>五 </a:t>
            </a:r>
            <a:r>
              <a:rPr lang="en-US" altLang="zh-CN" dirty="0" smtClean="0"/>
              <a:t>  </a:t>
            </a:r>
            <a:r>
              <a:rPr lang="zh-CN" altLang="en-US" dirty="0" smtClean="0"/>
              <a:t>均值比较</a:t>
            </a:r>
            <a:endParaRPr lang="zh-CN" altLang="en-US" dirty="0"/>
          </a:p>
        </p:txBody>
      </p:sp>
      <p:sp>
        <p:nvSpPr>
          <p:cNvPr id="4" name="日期占位符 3"/>
          <p:cNvSpPr>
            <a:spLocks noGrp="1"/>
          </p:cNvSpPr>
          <p:nvPr>
            <p:ph type="dt" sz="half" idx="10"/>
          </p:nvPr>
        </p:nvSpPr>
        <p:spPr/>
        <p:txBody>
          <a:bodyPr/>
          <a:lstStyle/>
          <a:p>
            <a:fld id="{E18F2879-C981-40B8-8147-DFBE3BAADC7C}"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87</a:t>
            </a:fld>
            <a:endParaRPr lang="zh-CN" alt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fontScale="90000"/>
          </a:bodyPr>
          <a:lstStyle/>
          <a:p>
            <a:r>
              <a:rPr lang="en-US" altLang="zh-CN" dirty="0" smtClean="0"/>
              <a:t>5.1 </a:t>
            </a:r>
            <a:r>
              <a:rPr lang="zh-CN" altLang="en-US" dirty="0" smtClean="0"/>
              <a:t>单样本</a:t>
            </a:r>
            <a:r>
              <a:rPr lang="en-US" altLang="zh-CN" dirty="0" smtClean="0"/>
              <a:t>T</a:t>
            </a:r>
            <a:r>
              <a:rPr lang="zh-CN" altLang="en-US" dirty="0" smtClean="0"/>
              <a:t>检验</a:t>
            </a:r>
            <a:r>
              <a:rPr lang="en-US" altLang="zh-CN" dirty="0" smtClean="0"/>
              <a:t/>
            </a:r>
            <a:br>
              <a:rPr lang="en-US" altLang="zh-CN" dirty="0" smtClean="0"/>
            </a:br>
            <a:r>
              <a:rPr lang="zh-CN" altLang="en-US" sz="2700" dirty="0" smtClean="0"/>
              <a:t>（</a:t>
            </a:r>
            <a:r>
              <a:rPr lang="en-US" altLang="zh-CN" sz="2700" dirty="0" smtClean="0"/>
              <a:t>Analyze-Compare Means-One Sample T Test</a:t>
            </a:r>
            <a:r>
              <a:rPr lang="zh-CN" altLang="en-US" sz="2700" dirty="0" smtClean="0"/>
              <a:t>）</a:t>
            </a:r>
            <a:endParaRPr lang="zh-CN" altLang="en-US" sz="2700" dirty="0"/>
          </a:p>
        </p:txBody>
      </p:sp>
      <p:sp>
        <p:nvSpPr>
          <p:cNvPr id="7" name="内容占位符 6"/>
          <p:cNvSpPr>
            <a:spLocks noGrp="1"/>
          </p:cNvSpPr>
          <p:nvPr>
            <p:ph idx="1"/>
          </p:nvPr>
        </p:nvSpPr>
        <p:spPr/>
        <p:txBody>
          <a:bodyPr/>
          <a:lstStyle/>
          <a:p>
            <a:r>
              <a:rPr lang="zh-CN" altLang="en-US" dirty="0" smtClean="0"/>
              <a:t>用于检验正态总体的均值是否与给定的检验值之间存在显著性差异；</a:t>
            </a:r>
            <a:endParaRPr lang="en-US" altLang="zh-CN" dirty="0" smtClean="0"/>
          </a:p>
          <a:p>
            <a:r>
              <a:rPr lang="zh-CN" altLang="en-US" dirty="0" smtClean="0"/>
              <a:t>要求样本数据来自于服从正态分布的单总体；</a:t>
            </a:r>
            <a:endParaRPr lang="en-US" altLang="zh-CN" dirty="0" smtClean="0"/>
          </a:p>
          <a:p>
            <a:r>
              <a:rPr lang="zh-CN" altLang="en-US" dirty="0" smtClean="0"/>
              <a:t>在检验过程中构造的统计量服从</a:t>
            </a:r>
            <a:r>
              <a:rPr lang="en-US" altLang="zh-CN" dirty="0" smtClean="0"/>
              <a:t>t</a:t>
            </a:r>
            <a:r>
              <a:rPr lang="zh-CN" altLang="en-US" dirty="0" smtClean="0"/>
              <a:t>分布；</a:t>
            </a:r>
            <a:endParaRPr lang="en-US" altLang="zh-CN" dirty="0" smtClean="0"/>
          </a:p>
          <a:p>
            <a:r>
              <a:rPr lang="zh-CN" altLang="en-US" dirty="0" smtClean="0"/>
              <a:t>零假设为：总体均值等于指定的检验值。</a:t>
            </a:r>
            <a:endParaRPr lang="zh-CN" altLang="en-US" dirty="0"/>
          </a:p>
        </p:txBody>
      </p:sp>
      <p:sp>
        <p:nvSpPr>
          <p:cNvPr id="4" name="日期占位符 3"/>
          <p:cNvSpPr>
            <a:spLocks noGrp="1"/>
          </p:cNvSpPr>
          <p:nvPr>
            <p:ph type="dt" sz="half" idx="10"/>
          </p:nvPr>
        </p:nvSpPr>
        <p:spPr/>
        <p:txBody>
          <a:bodyPr/>
          <a:lstStyle/>
          <a:p>
            <a:fld id="{E18F2879-C981-40B8-8147-DFBE3BAADC7C}"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88</a:t>
            </a:fld>
            <a:endParaRPr lang="zh-CN" alt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zh-CN" altLang="en-US" dirty="0" smtClean="0"/>
              <a:t>例子：</a:t>
            </a:r>
            <a:endParaRPr lang="en-US" altLang="zh-CN" dirty="0" smtClean="0"/>
          </a:p>
          <a:p>
            <a:pPr lvl="1"/>
            <a:r>
              <a:rPr lang="zh-CN" altLang="en-US" dirty="0" smtClean="0"/>
              <a:t>一个生产高性能汽车的公司生产直径为</a:t>
            </a:r>
            <a:r>
              <a:rPr lang="en-US" altLang="zh-CN" dirty="0" smtClean="0"/>
              <a:t>322mm</a:t>
            </a:r>
            <a:r>
              <a:rPr lang="zh-CN" altLang="en-US" dirty="0" smtClean="0"/>
              <a:t>的圆盘制动闸。公司的质量控制部门随机抽取不同机器生产的制动闸进行检验。共有</a:t>
            </a:r>
            <a:r>
              <a:rPr lang="en-US" altLang="zh-CN" dirty="0" smtClean="0"/>
              <a:t>4</a:t>
            </a:r>
            <a:r>
              <a:rPr lang="zh-CN" altLang="en-US" dirty="0" smtClean="0"/>
              <a:t>台机器，每台机器抽取</a:t>
            </a:r>
            <a:r>
              <a:rPr lang="en-US" altLang="zh-CN" dirty="0" smtClean="0"/>
              <a:t>16</a:t>
            </a:r>
            <a:r>
              <a:rPr lang="zh-CN" altLang="en-US" dirty="0" smtClean="0"/>
              <a:t>支产品。数据见“</a:t>
            </a:r>
            <a:r>
              <a:rPr lang="en-US" altLang="zh-CN" dirty="0" smtClean="0"/>
              <a:t>TTEST1.SAV</a:t>
            </a:r>
            <a:r>
              <a:rPr lang="zh-CN" altLang="en-US" dirty="0" smtClean="0"/>
              <a:t>”。</a:t>
            </a:r>
            <a:endParaRPr lang="en-US" altLang="zh-CN" dirty="0" smtClean="0"/>
          </a:p>
          <a:p>
            <a:pPr lvl="1"/>
            <a:r>
              <a:rPr lang="zh-CN" altLang="en-US" dirty="0" smtClean="0"/>
              <a:t>利用单样本</a:t>
            </a:r>
            <a:r>
              <a:rPr lang="en-US" altLang="zh-CN" dirty="0" smtClean="0"/>
              <a:t>T</a:t>
            </a:r>
            <a:r>
              <a:rPr lang="zh-CN" altLang="en-US" dirty="0" smtClean="0"/>
              <a:t>检验方法检验每个机器生产的产品均值和</a:t>
            </a:r>
            <a:r>
              <a:rPr lang="en-US" altLang="zh-CN" dirty="0" smtClean="0"/>
              <a:t>322</a:t>
            </a:r>
            <a:r>
              <a:rPr lang="zh-CN" altLang="en-US" dirty="0" smtClean="0"/>
              <a:t>在</a:t>
            </a:r>
            <a:r>
              <a:rPr lang="en-US" altLang="zh-CN" dirty="0" smtClean="0"/>
              <a:t>90%</a:t>
            </a:r>
            <a:r>
              <a:rPr lang="zh-CN" altLang="en-US" dirty="0" smtClean="0"/>
              <a:t>的置信水平下是否有显著差异。</a:t>
            </a:r>
            <a:endParaRPr lang="zh-CN" altLang="en-US"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89</a:t>
            </a:fld>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10"/>
          </p:nvPr>
        </p:nvSpPr>
        <p:spPr/>
        <p:txBody>
          <a:bodyPr/>
          <a:lstStyle/>
          <a:p>
            <a:fld id="{5115F772-47A6-48FF-9D7F-A0C1A09B713B}" type="datetime1">
              <a:rPr lang="zh-CN" altLang="en-US"/>
              <a:pPr/>
              <a:t>2017/8/10</a:t>
            </a:fld>
            <a:endParaRPr lang="en-US" altLang="zh-CN"/>
          </a:p>
        </p:txBody>
      </p:sp>
      <p:sp>
        <p:nvSpPr>
          <p:cNvPr id="6" name="灯片编号占位符 5"/>
          <p:cNvSpPr>
            <a:spLocks noGrp="1"/>
          </p:cNvSpPr>
          <p:nvPr>
            <p:ph type="sldNum" sz="quarter" idx="12"/>
          </p:nvPr>
        </p:nvSpPr>
        <p:spPr/>
        <p:txBody>
          <a:bodyPr/>
          <a:lstStyle/>
          <a:p>
            <a:fld id="{BB0A90F9-5A39-4F94-BFD5-CBEB85979BF7}" type="slidenum">
              <a:rPr lang="en-US" altLang="zh-CN"/>
              <a:pPr/>
              <a:t>9</a:t>
            </a:fld>
            <a:endParaRPr lang="en-US" altLang="zh-CN"/>
          </a:p>
        </p:txBody>
      </p:sp>
      <p:sp>
        <p:nvSpPr>
          <p:cNvPr id="82946" name="Rectangle 2"/>
          <p:cNvSpPr>
            <a:spLocks noGrp="1" noChangeArrowheads="1"/>
          </p:cNvSpPr>
          <p:nvPr>
            <p:ph type="title"/>
          </p:nvPr>
        </p:nvSpPr>
        <p:spPr/>
        <p:txBody>
          <a:bodyPr/>
          <a:lstStyle/>
          <a:p>
            <a:r>
              <a:rPr lang="en-US" altLang="zh-CN" sz="3500">
                <a:latin typeface="Times New Roman" pitchFamily="18" charset="0"/>
              </a:rPr>
              <a:t>Script Editor</a:t>
            </a:r>
          </a:p>
        </p:txBody>
      </p:sp>
      <p:sp>
        <p:nvSpPr>
          <p:cNvPr id="82947" name="Rectangle 3"/>
          <p:cNvSpPr>
            <a:spLocks noGrp="1" noChangeArrowheads="1"/>
          </p:cNvSpPr>
          <p:nvPr>
            <p:ph type="body" idx="1"/>
          </p:nvPr>
        </p:nvSpPr>
        <p:spPr/>
        <p:txBody>
          <a:bodyPr/>
          <a:lstStyle/>
          <a:p>
            <a:endParaRPr lang="zh-CN" altLang="zh-CN"/>
          </a:p>
        </p:txBody>
      </p:sp>
      <p:pic>
        <p:nvPicPr>
          <p:cNvPr id="82948" name="Picture 4"/>
          <p:cNvPicPr>
            <a:picLocks noChangeAspect="1" noChangeArrowheads="1"/>
          </p:cNvPicPr>
          <p:nvPr/>
        </p:nvPicPr>
        <p:blipFill>
          <a:blip r:embed="rId2">
            <a:extLst>
              <a:ext uri="{28A0092B-C50C-407E-A947-70E740481C1C}">
                <a14:useLocalDpi xmlns:a14="http://schemas.microsoft.com/office/drawing/2010/main" val="0"/>
              </a:ext>
            </a:extLst>
          </a:blip>
          <a:srcRect l="25000" t="25423" r="25000" b="25456"/>
          <a:stretch>
            <a:fillRect/>
          </a:stretch>
        </p:blipFill>
        <p:spPr bwMode="auto">
          <a:xfrm>
            <a:off x="611188" y="1700213"/>
            <a:ext cx="7921625" cy="446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214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90</a:t>
            </a:fld>
            <a:endParaRPr lang="zh-CN" altLang="en-US"/>
          </a:p>
        </p:txBody>
      </p:sp>
      <p:pic>
        <p:nvPicPr>
          <p:cNvPr id="1026" name="Picture 2"/>
          <p:cNvPicPr>
            <a:picLocks noGrp="1" noChangeAspect="1" noChangeArrowheads="1"/>
          </p:cNvPicPr>
          <p:nvPr>
            <p:ph idx="1"/>
          </p:nvPr>
        </p:nvPicPr>
        <p:blipFill>
          <a:blip r:embed="rId2" cstate="print"/>
          <a:srcRect l="22255" t="27780" r="25954" b="24868"/>
          <a:stretch>
            <a:fillRect/>
          </a:stretch>
        </p:blipFill>
        <p:spPr bwMode="auto">
          <a:xfrm>
            <a:off x="285720" y="714356"/>
            <a:ext cx="5500726" cy="364333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l="15576" t="26250" r="43408" b="40000"/>
          <a:stretch>
            <a:fillRect/>
          </a:stretch>
        </p:blipFill>
        <p:spPr bwMode="auto">
          <a:xfrm>
            <a:off x="1643042" y="2786058"/>
            <a:ext cx="5214974" cy="2786082"/>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l="47070" t="62500" r="22967" b="15000"/>
          <a:stretch>
            <a:fillRect/>
          </a:stretch>
        </p:blipFill>
        <p:spPr bwMode="auto">
          <a:xfrm>
            <a:off x="5286380" y="4071942"/>
            <a:ext cx="3214710" cy="23574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274638"/>
            <a:ext cx="8858280" cy="1143000"/>
          </a:xfrm>
        </p:spPr>
        <p:txBody>
          <a:bodyPr>
            <a:normAutofit fontScale="90000"/>
          </a:bodyPr>
          <a:lstStyle/>
          <a:p>
            <a:r>
              <a:rPr lang="en-US" altLang="zh-CN" dirty="0" smtClean="0"/>
              <a:t>5.2 </a:t>
            </a:r>
            <a:r>
              <a:rPr lang="zh-CN" altLang="en-US" dirty="0" smtClean="0"/>
              <a:t>两独立样本</a:t>
            </a:r>
            <a:r>
              <a:rPr lang="en-US" altLang="zh-CN" dirty="0" smtClean="0"/>
              <a:t>T</a:t>
            </a:r>
            <a:r>
              <a:rPr lang="zh-CN" altLang="en-US" dirty="0" smtClean="0"/>
              <a:t>检验</a:t>
            </a:r>
            <a:r>
              <a:rPr lang="en-US" altLang="zh-CN" dirty="0" smtClean="0"/>
              <a:t/>
            </a:r>
            <a:br>
              <a:rPr lang="en-US" altLang="zh-CN" dirty="0" smtClean="0"/>
            </a:br>
            <a:r>
              <a:rPr lang="zh-CN" altLang="en-US" sz="2700" dirty="0" smtClean="0"/>
              <a:t>（</a:t>
            </a:r>
            <a:r>
              <a:rPr lang="en-US" altLang="zh-CN" sz="2700" dirty="0" smtClean="0"/>
              <a:t>Analyze-Compare Means-Independent Sample T Test</a:t>
            </a:r>
            <a:r>
              <a:rPr lang="zh-CN" altLang="en-US" sz="2700" dirty="0" smtClean="0"/>
              <a:t>）</a:t>
            </a:r>
            <a:endParaRPr lang="zh-CN" altLang="en-US" sz="2700" dirty="0"/>
          </a:p>
        </p:txBody>
      </p:sp>
      <p:sp>
        <p:nvSpPr>
          <p:cNvPr id="3" name="内容占位符 2"/>
          <p:cNvSpPr>
            <a:spLocks noGrp="1"/>
          </p:cNvSpPr>
          <p:nvPr>
            <p:ph idx="1"/>
          </p:nvPr>
        </p:nvSpPr>
        <p:spPr/>
        <p:txBody>
          <a:bodyPr>
            <a:normAutofit fontScale="92500"/>
          </a:bodyPr>
          <a:lstStyle/>
          <a:p>
            <a:r>
              <a:rPr lang="zh-CN" altLang="en-US" dirty="0" smtClean="0"/>
              <a:t>用于检验两个独立样本是否来自于具有相同均值的总体，也就是检验两个独立正态总体的均值是否相等。</a:t>
            </a:r>
            <a:endParaRPr lang="en-US" altLang="zh-CN" dirty="0" smtClean="0"/>
          </a:p>
          <a:p>
            <a:r>
              <a:rPr lang="zh-CN" altLang="en-US" dirty="0" smtClean="0"/>
              <a:t>零假设为：两个总体的均值相等。</a:t>
            </a:r>
            <a:endParaRPr lang="en-US" altLang="zh-CN" dirty="0" smtClean="0"/>
          </a:p>
          <a:p>
            <a:r>
              <a:rPr lang="zh-CN" altLang="en-US" dirty="0" smtClean="0"/>
              <a:t>当两个总体方差未知但相等，构造的检验统计量服从自由度为</a:t>
            </a:r>
            <a:r>
              <a:rPr lang="en-US" altLang="zh-CN" dirty="0" smtClean="0"/>
              <a:t>n1+n2-2</a:t>
            </a:r>
            <a:r>
              <a:rPr lang="zh-CN" altLang="en-US" dirty="0" smtClean="0"/>
              <a:t>的</a:t>
            </a:r>
            <a:r>
              <a:rPr lang="en-US" altLang="zh-CN" dirty="0" smtClean="0"/>
              <a:t>t</a:t>
            </a:r>
            <a:r>
              <a:rPr lang="zh-CN" altLang="en-US" dirty="0" smtClean="0"/>
              <a:t>分布。</a:t>
            </a:r>
            <a:endParaRPr lang="en-US" altLang="zh-CN" dirty="0" smtClean="0"/>
          </a:p>
          <a:p>
            <a:r>
              <a:rPr lang="zh-CN" altLang="en-US" dirty="0" smtClean="0"/>
              <a:t>当两个总体方差未知且不等，构造的检验统计量服从修正自由度的</a:t>
            </a:r>
            <a:r>
              <a:rPr lang="en-US" altLang="zh-CN" dirty="0" smtClean="0"/>
              <a:t>t</a:t>
            </a:r>
            <a:r>
              <a:rPr lang="zh-CN" altLang="en-US" dirty="0" smtClean="0"/>
              <a:t>分布。</a:t>
            </a:r>
            <a:endParaRPr lang="zh-CN" altLang="en-US"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91</a:t>
            </a:fld>
            <a:endParaRPr lang="zh-CN" alt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err="1" smtClean="0"/>
              <a:t>Levene</a:t>
            </a:r>
            <a:r>
              <a:rPr lang="en-US" altLang="zh-CN" dirty="0" smtClean="0"/>
              <a:t> F</a:t>
            </a:r>
            <a:r>
              <a:rPr lang="zh-CN" altLang="en-US" dirty="0" smtClean="0"/>
              <a:t>方差齐性检验，零假设为：两个总体方差相等。</a:t>
            </a:r>
            <a:endParaRPr lang="en-US" altLang="zh-CN" dirty="0" smtClean="0"/>
          </a:p>
          <a:p>
            <a:r>
              <a:rPr lang="zh-CN" altLang="en-US" dirty="0" smtClean="0"/>
              <a:t>若计算所得概率值小于给定的显著性水平（一般为</a:t>
            </a:r>
            <a:r>
              <a:rPr lang="en-US" altLang="zh-CN" dirty="0" smtClean="0"/>
              <a:t>0.05</a:t>
            </a:r>
            <a:r>
              <a:rPr lang="zh-CN" altLang="en-US" dirty="0" smtClean="0"/>
              <a:t>），则拒绝零假设，否则，认为两个总体的方差无显著性差异。</a:t>
            </a:r>
            <a:endParaRPr lang="zh-CN" altLang="en-US"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92</a:t>
            </a:fld>
            <a:endParaRPr lang="zh-CN" alt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例子</a:t>
            </a:r>
            <a:endParaRPr lang="en-US" altLang="zh-CN" dirty="0" smtClean="0"/>
          </a:p>
          <a:p>
            <a:pPr lvl="1"/>
            <a:r>
              <a:rPr lang="zh-CN" altLang="en-US" dirty="0" smtClean="0"/>
              <a:t>在体育课上，记录</a:t>
            </a:r>
            <a:r>
              <a:rPr lang="en-US" altLang="zh-CN" dirty="0" smtClean="0"/>
              <a:t>14</a:t>
            </a:r>
            <a:r>
              <a:rPr lang="zh-CN" altLang="en-US" dirty="0" smtClean="0"/>
              <a:t>名学生乒乓球得分的数据（</a:t>
            </a:r>
            <a:r>
              <a:rPr lang="en-US" altLang="zh-CN" dirty="0" smtClean="0"/>
              <a:t>TTEST2.SAV</a:t>
            </a:r>
            <a:r>
              <a:rPr lang="zh-CN" altLang="en-US" dirty="0" smtClean="0"/>
              <a:t>），男女各</a:t>
            </a:r>
            <a:r>
              <a:rPr lang="en-US" altLang="zh-CN" dirty="0" smtClean="0"/>
              <a:t>7</a:t>
            </a:r>
            <a:r>
              <a:rPr lang="zh-CN" altLang="en-US" dirty="0" smtClean="0"/>
              <a:t>名。</a:t>
            </a:r>
            <a:endParaRPr lang="en-US" altLang="zh-CN" dirty="0" smtClean="0"/>
          </a:p>
          <a:p>
            <a:pPr lvl="1"/>
            <a:r>
              <a:rPr lang="zh-CN" altLang="en-US" dirty="0" smtClean="0"/>
              <a:t>比较在置信度为</a:t>
            </a:r>
            <a:r>
              <a:rPr lang="en-US" altLang="zh-CN" dirty="0" smtClean="0"/>
              <a:t>95%</a:t>
            </a:r>
            <a:r>
              <a:rPr lang="zh-CN" altLang="en-US" dirty="0" smtClean="0"/>
              <a:t>的情况下，男女生得分是否有显著差别。</a:t>
            </a:r>
            <a:endParaRPr lang="zh-CN" altLang="en-US"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93</a:t>
            </a:fld>
            <a:endParaRPr lang="zh-CN" alt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94</a:t>
            </a:fld>
            <a:endParaRPr lang="zh-CN" altLang="en-US"/>
          </a:p>
        </p:txBody>
      </p:sp>
      <p:pic>
        <p:nvPicPr>
          <p:cNvPr id="2050" name="Picture 2"/>
          <p:cNvPicPr>
            <a:picLocks noGrp="1" noChangeAspect="1" noChangeArrowheads="1"/>
          </p:cNvPicPr>
          <p:nvPr>
            <p:ph idx="1"/>
          </p:nvPr>
        </p:nvPicPr>
        <p:blipFill>
          <a:blip r:embed="rId2" cstate="print"/>
          <a:srcRect l="22255" t="24109" r="37052" b="35404"/>
          <a:stretch>
            <a:fillRect/>
          </a:stretch>
        </p:blipFill>
        <p:spPr bwMode="auto">
          <a:xfrm>
            <a:off x="1000100" y="1785926"/>
            <a:ext cx="4286280" cy="2714644"/>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l="68311" t="57500" r="10449" b="20000"/>
          <a:stretch>
            <a:fillRect/>
          </a:stretch>
        </p:blipFill>
        <p:spPr bwMode="auto">
          <a:xfrm>
            <a:off x="4643438" y="3643314"/>
            <a:ext cx="3714776" cy="2500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5.3  </a:t>
            </a:r>
            <a:r>
              <a:rPr lang="zh-CN" altLang="en-US" dirty="0" smtClean="0"/>
              <a:t>两配对样本</a:t>
            </a:r>
            <a:r>
              <a:rPr lang="en-US" altLang="zh-CN" dirty="0" smtClean="0"/>
              <a:t>T</a:t>
            </a:r>
            <a:r>
              <a:rPr lang="zh-CN" altLang="en-US" dirty="0" smtClean="0"/>
              <a:t>检验</a:t>
            </a:r>
            <a:r>
              <a:rPr lang="en-US" altLang="zh-CN" dirty="0" smtClean="0"/>
              <a:t/>
            </a:r>
            <a:br>
              <a:rPr lang="en-US" altLang="zh-CN" dirty="0" smtClean="0"/>
            </a:br>
            <a:r>
              <a:rPr lang="zh-CN" altLang="en-US" sz="2700" dirty="0" smtClean="0"/>
              <a:t>（</a:t>
            </a:r>
            <a:r>
              <a:rPr lang="en-US" altLang="zh-CN" sz="2700" dirty="0" smtClean="0"/>
              <a:t>Analyze-Compare Means-Paired Samples T Test</a:t>
            </a:r>
            <a:r>
              <a:rPr lang="zh-CN" altLang="en-US" sz="2700" dirty="0" smtClean="0"/>
              <a:t>）</a:t>
            </a:r>
            <a:endParaRPr lang="zh-CN" altLang="en-US" sz="2700" dirty="0"/>
          </a:p>
        </p:txBody>
      </p:sp>
      <p:sp>
        <p:nvSpPr>
          <p:cNvPr id="3" name="内容占位符 2"/>
          <p:cNvSpPr>
            <a:spLocks noGrp="1"/>
          </p:cNvSpPr>
          <p:nvPr>
            <p:ph idx="1"/>
          </p:nvPr>
        </p:nvSpPr>
        <p:spPr/>
        <p:txBody>
          <a:bodyPr>
            <a:normAutofit/>
          </a:bodyPr>
          <a:lstStyle/>
          <a:p>
            <a:r>
              <a:rPr lang="zh-CN" altLang="en-US" sz="2400" b="0" dirty="0" smtClean="0">
                <a:latin typeface="微软雅黑" pitchFamily="34" charset="-122"/>
                <a:ea typeface="微软雅黑" pitchFamily="34" charset="-122"/>
              </a:rPr>
              <a:t>用于检验两个</a:t>
            </a:r>
            <a:r>
              <a:rPr lang="zh-CN" altLang="en-US" sz="2400" b="0" dirty="0">
                <a:latin typeface="微软雅黑" pitchFamily="34" charset="-122"/>
                <a:ea typeface="微软雅黑" pitchFamily="34" charset="-122"/>
              </a:rPr>
              <a:t>配对</a:t>
            </a:r>
            <a:r>
              <a:rPr lang="zh-CN" altLang="en-US" sz="2400" b="0" dirty="0" smtClean="0">
                <a:latin typeface="微软雅黑" pitchFamily="34" charset="-122"/>
                <a:ea typeface="微软雅黑" pitchFamily="34" charset="-122"/>
              </a:rPr>
              <a:t>样本是否来自于具有相同均值的正态总体，即推断两个总体的均值是否存在显著差异。</a:t>
            </a:r>
            <a:endParaRPr lang="en-US" altLang="zh-CN" sz="2400" b="0" dirty="0" smtClean="0">
              <a:latin typeface="微软雅黑" pitchFamily="34" charset="-122"/>
              <a:ea typeface="微软雅黑" pitchFamily="34" charset="-122"/>
            </a:endParaRPr>
          </a:p>
          <a:p>
            <a:pPr lvl="1"/>
            <a:r>
              <a:rPr lang="zh-CN" altLang="en-US" b="0" dirty="0" smtClean="0">
                <a:latin typeface="微软雅黑" pitchFamily="34" charset="-122"/>
                <a:ea typeface="微软雅黑" pitchFamily="34" charset="-122"/>
              </a:rPr>
              <a:t>配对是指两样本的各样本值之间存在一一对应关系。</a:t>
            </a:r>
            <a:endParaRPr lang="en-US" altLang="zh-CN" b="0" dirty="0" smtClean="0">
              <a:latin typeface="微软雅黑" pitchFamily="34" charset="-122"/>
              <a:ea typeface="微软雅黑" pitchFamily="34" charset="-122"/>
            </a:endParaRPr>
          </a:p>
          <a:p>
            <a:pPr lvl="1"/>
            <a:r>
              <a:rPr lang="zh-CN" altLang="en-US" dirty="0" smtClean="0">
                <a:latin typeface="微软雅黑" pitchFamily="34" charset="-122"/>
                <a:ea typeface="微软雅黑" pitchFamily="34" charset="-122"/>
              </a:rPr>
              <a:t>其</a:t>
            </a:r>
            <a:r>
              <a:rPr lang="zh-CN" altLang="en-US" dirty="0">
                <a:latin typeface="微软雅黑" pitchFamily="34" charset="-122"/>
                <a:ea typeface="微软雅黑" pitchFamily="34" charset="-122"/>
              </a:rPr>
              <a:t>检验思路就是做差值，转化为单样本</a:t>
            </a:r>
            <a:r>
              <a:rPr lang="en-US" altLang="zh-CN" dirty="0">
                <a:latin typeface="微软雅黑" pitchFamily="34" charset="-122"/>
                <a:ea typeface="微软雅黑" pitchFamily="34" charset="-122"/>
              </a:rPr>
              <a:t>t</a:t>
            </a:r>
            <a:r>
              <a:rPr lang="zh-CN" altLang="en-US" dirty="0">
                <a:latin typeface="微软雅黑" pitchFamily="34" charset="-122"/>
                <a:ea typeface="微软雅黑" pitchFamily="34" charset="-122"/>
              </a:rPr>
              <a:t>检验，最后转化</a:t>
            </a:r>
            <a:r>
              <a:rPr lang="zh-CN" altLang="en-US" dirty="0" smtClean="0">
                <a:latin typeface="微软雅黑" pitchFamily="34" charset="-122"/>
                <a:ea typeface="微软雅黑" pitchFamily="34" charset="-122"/>
              </a:rPr>
              <a:t>为对差值</a:t>
            </a:r>
            <a:r>
              <a:rPr lang="zh-CN" altLang="en-US" dirty="0">
                <a:latin typeface="微软雅黑" pitchFamily="34" charset="-122"/>
                <a:ea typeface="微软雅黑" pitchFamily="34" charset="-122"/>
              </a:rPr>
              <a:t>序列</a:t>
            </a:r>
            <a:r>
              <a:rPr lang="zh-CN" altLang="en-US" dirty="0" smtClean="0">
                <a:latin typeface="微软雅黑" pitchFamily="34" charset="-122"/>
                <a:ea typeface="微软雅黑" pitchFamily="34" charset="-122"/>
              </a:rPr>
              <a:t>总体的均值</a:t>
            </a:r>
            <a:r>
              <a:rPr lang="zh-CN" altLang="en-US" dirty="0">
                <a:latin typeface="微软雅黑" pitchFamily="34" charset="-122"/>
                <a:ea typeface="微软雅黑" pitchFamily="34" charset="-122"/>
              </a:rPr>
              <a:t>是否与</a:t>
            </a:r>
            <a:r>
              <a:rPr lang="en-US" altLang="zh-CN" dirty="0">
                <a:latin typeface="微软雅黑" pitchFamily="34" charset="-122"/>
                <a:ea typeface="微软雅黑" pitchFamily="34" charset="-122"/>
              </a:rPr>
              <a:t>0</a:t>
            </a:r>
            <a:r>
              <a:rPr lang="zh-CN" altLang="en-US" dirty="0">
                <a:latin typeface="微软雅黑" pitchFamily="34" charset="-122"/>
                <a:ea typeface="微软雅黑" pitchFamily="34" charset="-122"/>
              </a:rPr>
              <a:t>有显著差异做检验</a:t>
            </a:r>
            <a:r>
              <a:rPr lang="zh-CN" altLang="en-US" dirty="0" smtClean="0">
                <a:latin typeface="微软雅黑" pitchFamily="34" charset="-122"/>
                <a:ea typeface="微软雅黑" pitchFamily="34" charset="-122"/>
              </a:rPr>
              <a:t>。</a:t>
            </a:r>
            <a:r>
              <a:rPr lang="zh-CN" altLang="en-US" b="0" dirty="0" smtClean="0">
                <a:latin typeface="微软雅黑" pitchFamily="34" charset="-122"/>
                <a:ea typeface="微软雅黑" pitchFamily="34" charset="-122"/>
              </a:rPr>
              <a:t>要求差值序列服从正态分布。</a:t>
            </a:r>
            <a:endParaRPr lang="en-US" altLang="zh-CN" b="0" dirty="0" smtClean="0">
              <a:latin typeface="微软雅黑" pitchFamily="34" charset="-122"/>
              <a:ea typeface="微软雅黑" pitchFamily="34" charset="-122"/>
            </a:endParaRPr>
          </a:p>
          <a:p>
            <a:pPr lvl="1"/>
            <a:r>
              <a:rPr lang="zh-CN" altLang="en-US" b="0" dirty="0" smtClean="0">
                <a:latin typeface="微软雅黑" pitchFamily="34" charset="-122"/>
                <a:ea typeface="微软雅黑" pitchFamily="34" charset="-122"/>
              </a:rPr>
              <a:t>零假设为</a:t>
            </a:r>
            <a:r>
              <a:rPr lang="zh-CN" altLang="en-US" dirty="0">
                <a:latin typeface="微软雅黑" pitchFamily="34" charset="-122"/>
                <a:ea typeface="微软雅黑" pitchFamily="34" charset="-122"/>
              </a:rPr>
              <a:t>： </a:t>
            </a:r>
            <a:r>
              <a:rPr lang="zh-CN" altLang="en-US" dirty="0" smtClean="0">
                <a:latin typeface="微软雅黑" pitchFamily="34" charset="-122"/>
                <a:ea typeface="微软雅黑" pitchFamily="34" charset="-122"/>
              </a:rPr>
              <a:t>“来自总体”的差值序列均值</a:t>
            </a:r>
            <a:r>
              <a:rPr lang="zh-CN" altLang="en-US" b="0" dirty="0" smtClean="0">
                <a:latin typeface="微软雅黑" pitchFamily="34" charset="-122"/>
                <a:ea typeface="微软雅黑" pitchFamily="34" charset="-122"/>
              </a:rPr>
              <a:t>为零。</a:t>
            </a:r>
            <a:endParaRPr lang="zh-CN" altLang="en-US" b="0" dirty="0">
              <a:latin typeface="微软雅黑" pitchFamily="34" charset="-122"/>
              <a:ea typeface="微软雅黑" pitchFamily="34" charset="-122"/>
            </a:endParaRPr>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95</a:t>
            </a:fld>
            <a:endParaRPr lang="zh-CN" alt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例子</a:t>
            </a:r>
            <a:endParaRPr lang="en-US" altLang="zh-CN" dirty="0" smtClean="0"/>
          </a:p>
          <a:p>
            <a:pPr lvl="1"/>
            <a:r>
              <a:rPr lang="zh-CN" altLang="en-US" dirty="0" smtClean="0"/>
              <a:t>某医疗机构针对具有家族心脏病史的病人研发了一种新药。为了检验这种新药的疗效是否显著，对</a:t>
            </a:r>
            <a:r>
              <a:rPr lang="en-US" altLang="zh-CN" dirty="0" smtClean="0"/>
              <a:t>16</a:t>
            </a:r>
            <a:r>
              <a:rPr lang="zh-CN" altLang="en-US" dirty="0" smtClean="0"/>
              <a:t>位病人进行为期半年的观察测试。</a:t>
            </a:r>
            <a:endParaRPr lang="en-US" altLang="zh-CN" dirty="0" smtClean="0"/>
          </a:p>
          <a:p>
            <a:pPr lvl="1"/>
            <a:r>
              <a:rPr lang="zh-CN" altLang="en-US" dirty="0" smtClean="0"/>
              <a:t>测试指标位使用该药之前和之后的体重以及甘油三酯的变化。数据保存在“</a:t>
            </a:r>
            <a:r>
              <a:rPr lang="en-US" altLang="zh-CN" dirty="0" smtClean="0"/>
              <a:t>PTEST.SAV</a:t>
            </a:r>
            <a:r>
              <a:rPr lang="zh-CN" altLang="en-US" dirty="0" smtClean="0"/>
              <a:t>”中。</a:t>
            </a:r>
            <a:endParaRPr lang="en-US" altLang="zh-CN" dirty="0" smtClean="0"/>
          </a:p>
          <a:p>
            <a:endParaRPr lang="zh-CN" altLang="en-US" dirty="0"/>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96</a:t>
            </a:fld>
            <a:endParaRPr lang="zh-CN" alt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日期占位符 3"/>
          <p:cNvSpPr>
            <a:spLocks noGrp="1"/>
          </p:cNvSpPr>
          <p:nvPr>
            <p:ph type="dt" sz="half" idx="10"/>
          </p:nvPr>
        </p:nvSpPr>
        <p:spPr/>
        <p:txBody>
          <a:bodyPr/>
          <a:lstStyle/>
          <a:p>
            <a:fld id="{31C3239E-F101-4203-B30D-26E47824B92D}"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97</a:t>
            </a:fld>
            <a:endParaRPr lang="zh-CN" altLang="en-US"/>
          </a:p>
        </p:txBody>
      </p:sp>
      <p:pic>
        <p:nvPicPr>
          <p:cNvPr id="3074" name="Picture 2"/>
          <p:cNvPicPr>
            <a:picLocks noGrp="1" noChangeAspect="1" noChangeArrowheads="1"/>
          </p:cNvPicPr>
          <p:nvPr>
            <p:ph idx="1"/>
          </p:nvPr>
        </p:nvPicPr>
        <p:blipFill>
          <a:blip r:embed="rId2" cstate="print"/>
          <a:srcRect l="25954" t="32515" r="25954" b="28025"/>
          <a:stretch>
            <a:fillRect/>
          </a:stretch>
        </p:blipFill>
        <p:spPr bwMode="auto">
          <a:xfrm>
            <a:off x="571472" y="1285860"/>
            <a:ext cx="5857916" cy="35719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l="48535" t="15114" r="21625" b="63750"/>
          <a:stretch>
            <a:fillRect/>
          </a:stretch>
        </p:blipFill>
        <p:spPr bwMode="auto">
          <a:xfrm>
            <a:off x="4429124" y="4000504"/>
            <a:ext cx="3929090" cy="2214578"/>
          </a:xfrm>
          <a:prstGeom prst="rect">
            <a:avLst/>
          </a:prstGeom>
          <a:noFill/>
          <a:ln w="9525">
            <a:noFill/>
            <a:miter lim="800000"/>
            <a:headEnd/>
            <a:tailEnd/>
          </a:ln>
          <a:effec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idx="1"/>
          </p:nvPr>
        </p:nvSpPr>
        <p:spPr/>
        <p:txBody>
          <a:bodyPr/>
          <a:lstStyle/>
          <a:p>
            <a:pPr lvl="0"/>
            <a:r>
              <a:rPr lang="zh-CN" altLang="en-US" dirty="0" smtClean="0"/>
              <a:t>六   单因素方差分析</a:t>
            </a:r>
            <a:endParaRPr lang="zh-CN" altLang="en-US" dirty="0"/>
          </a:p>
        </p:txBody>
      </p:sp>
      <p:sp>
        <p:nvSpPr>
          <p:cNvPr id="4" name="日期占位符 3"/>
          <p:cNvSpPr>
            <a:spLocks noGrp="1"/>
          </p:cNvSpPr>
          <p:nvPr>
            <p:ph type="dt" sz="half" idx="10"/>
          </p:nvPr>
        </p:nvSpPr>
        <p:spPr/>
        <p:txBody>
          <a:bodyPr/>
          <a:lstStyle/>
          <a:p>
            <a:fld id="{E18F2879-C981-40B8-8147-DFBE3BAADC7C}"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98</a:t>
            </a:fld>
            <a:endParaRPr lang="zh-CN" alt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lang="zh-CN" altLang="en-US"/>
          </a:p>
        </p:txBody>
      </p:sp>
      <p:sp>
        <p:nvSpPr>
          <p:cNvPr id="7" name="内容占位符 6"/>
          <p:cNvSpPr>
            <a:spLocks noGrp="1"/>
          </p:cNvSpPr>
          <p:nvPr>
            <p:ph idx="1"/>
          </p:nvPr>
        </p:nvSpPr>
        <p:spPr/>
        <p:txBody>
          <a:bodyPr>
            <a:normAutofit lnSpcReduction="10000"/>
          </a:bodyPr>
          <a:lstStyle/>
          <a:p>
            <a:r>
              <a:rPr lang="zh-CN" altLang="en-US" dirty="0" smtClean="0"/>
              <a:t>研究分类性自变量对数值型因变量的影响，例如它们之间有无关系、关系强度如何等。</a:t>
            </a:r>
            <a:endParaRPr lang="en-US" altLang="zh-CN" dirty="0" smtClean="0"/>
          </a:p>
          <a:p>
            <a:pPr lvl="1"/>
            <a:r>
              <a:rPr lang="zh-CN" altLang="en-US" dirty="0" smtClean="0"/>
              <a:t>例如，在消费者市场，为了评价不同行业的服务质量，消费者协会分别在零售业、旅游业、航空公司、家电制造业抽取了不同的企业作为样本，其中零售业</a:t>
            </a:r>
            <a:r>
              <a:rPr lang="en-US" altLang="zh-CN" dirty="0" smtClean="0"/>
              <a:t>7</a:t>
            </a:r>
            <a:r>
              <a:rPr lang="zh-CN" altLang="en-US" dirty="0" smtClean="0"/>
              <a:t>家，旅游业</a:t>
            </a:r>
            <a:r>
              <a:rPr lang="en-US" altLang="zh-CN" dirty="0" smtClean="0"/>
              <a:t>6</a:t>
            </a:r>
            <a:r>
              <a:rPr lang="zh-CN" altLang="en-US" dirty="0" smtClean="0"/>
              <a:t>家，航空公司</a:t>
            </a:r>
            <a:r>
              <a:rPr lang="en-US" altLang="zh-CN" dirty="0" smtClean="0"/>
              <a:t>5</a:t>
            </a:r>
            <a:r>
              <a:rPr lang="zh-CN" altLang="en-US" dirty="0" smtClean="0"/>
              <a:t>家，然后统计出近期消费者对这</a:t>
            </a:r>
            <a:r>
              <a:rPr lang="en-US" altLang="zh-CN" dirty="0" smtClean="0"/>
              <a:t>23</a:t>
            </a:r>
            <a:r>
              <a:rPr lang="zh-CN" altLang="en-US" dirty="0" smtClean="0"/>
              <a:t>家企业的投诉次数（</a:t>
            </a:r>
            <a:r>
              <a:rPr lang="en-US" altLang="zh-CN" dirty="0" smtClean="0"/>
              <a:t>one_wayanova1.sav</a:t>
            </a:r>
            <a:r>
              <a:rPr lang="zh-CN" altLang="en-US" dirty="0" smtClean="0"/>
              <a:t>）；</a:t>
            </a:r>
            <a:endParaRPr lang="en-US" altLang="zh-CN" dirty="0" smtClean="0"/>
          </a:p>
          <a:p>
            <a:pPr lvl="1"/>
            <a:r>
              <a:rPr lang="zh-CN" altLang="en-US" dirty="0" smtClean="0"/>
              <a:t>分析</a:t>
            </a:r>
            <a:r>
              <a:rPr lang="en-US" altLang="zh-CN" dirty="0" smtClean="0"/>
              <a:t>4</a:t>
            </a:r>
            <a:r>
              <a:rPr lang="zh-CN" altLang="en-US" dirty="0" smtClean="0"/>
              <a:t>个行业之间的服务质量是否有显著差异。</a:t>
            </a:r>
            <a:endParaRPr lang="zh-CN" altLang="en-US" dirty="0"/>
          </a:p>
        </p:txBody>
      </p:sp>
      <p:sp>
        <p:nvSpPr>
          <p:cNvPr id="4" name="日期占位符 3"/>
          <p:cNvSpPr>
            <a:spLocks noGrp="1"/>
          </p:cNvSpPr>
          <p:nvPr>
            <p:ph type="dt" sz="half" idx="10"/>
          </p:nvPr>
        </p:nvSpPr>
        <p:spPr/>
        <p:txBody>
          <a:bodyPr/>
          <a:lstStyle/>
          <a:p>
            <a:fld id="{E18F2879-C981-40B8-8147-DFBE3BAADC7C}" type="datetime1">
              <a:rPr lang="zh-CN" altLang="en-US" smtClean="0"/>
              <a:pPr/>
              <a:t>2017/8/10</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99</a:t>
            </a:fld>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4912</TotalTime>
  <Words>4187</Words>
  <Application>Microsoft Office PowerPoint</Application>
  <PresentationFormat>全屏显示(4:3)</PresentationFormat>
  <Paragraphs>508</Paragraphs>
  <Slides>106</Slides>
  <Notes>3</Notes>
  <HiddenSlides>0</HiddenSlides>
  <MMClips>0</MMClips>
  <ScaleCrop>false</ScaleCrop>
  <HeadingPairs>
    <vt:vector size="4" baseType="variant">
      <vt:variant>
        <vt:lpstr>主题</vt:lpstr>
      </vt:variant>
      <vt:variant>
        <vt:i4>1</vt:i4>
      </vt:variant>
      <vt:variant>
        <vt:lpstr>幻灯片标题</vt:lpstr>
      </vt:variant>
      <vt:variant>
        <vt:i4>106</vt:i4>
      </vt:variant>
    </vt:vector>
  </HeadingPairs>
  <TitlesOfParts>
    <vt:vector size="107" baseType="lpstr">
      <vt:lpstr>Office 主题</vt:lpstr>
      <vt:lpstr>PowerPoint 演示文稿</vt:lpstr>
      <vt:lpstr>一  SPSS简介</vt:lpstr>
      <vt:lpstr>PowerPoint 演示文稿</vt:lpstr>
      <vt:lpstr>PowerPoint 演示文稿</vt:lpstr>
      <vt:lpstr>Data Editor</vt:lpstr>
      <vt:lpstr>Syntax Editor</vt:lpstr>
      <vt:lpstr>Output—SPSS Viewer</vt:lpstr>
      <vt:lpstr>Draft Viewer</vt:lpstr>
      <vt:lpstr>Script Editor</vt:lpstr>
      <vt:lpstr>2、菜单：以数据编辑窗口为例</vt:lpstr>
      <vt:lpstr>3、对话框</vt:lpstr>
      <vt:lpstr>PowerPoint 演示文稿</vt:lpstr>
      <vt:lpstr>PowerPoint 演示文稿</vt:lpstr>
      <vt:lpstr>2.1  定义变量 （File-New-Data-Variable View）</vt:lpstr>
      <vt:lpstr>2.1  定义变量（续）</vt:lpstr>
      <vt:lpstr>PowerPoint 演示文稿</vt:lpstr>
      <vt:lpstr>PowerPoint 演示文稿</vt:lpstr>
      <vt:lpstr>2.2  通过数据编辑窗口输入数据 （File-New-Data-Data View）</vt:lpstr>
      <vt:lpstr>2.3 从其他类型文件输入 （File-Open-Data-选择文件类型-打开）</vt:lpstr>
      <vt:lpstr>PowerPoint 演示文稿</vt:lpstr>
      <vt:lpstr>2.2  发现重复数据 （Data-Identify Duplicate cases）</vt:lpstr>
      <vt:lpstr>2.3  选择数据 （Data-Select cases）</vt:lpstr>
      <vt:lpstr>PowerPoint 演示文稿</vt:lpstr>
      <vt:lpstr>2.4 数据排序 （Data-Sort cases）</vt:lpstr>
      <vt:lpstr>2.5  数据表合并 （Data-Merge files）</vt:lpstr>
      <vt:lpstr>PowerPoint 演示文稿</vt:lpstr>
      <vt:lpstr>PowerPoint 演示文稿</vt:lpstr>
      <vt:lpstr>2.6 数据表拆分 （Data-Split File）</vt:lpstr>
      <vt:lpstr>PowerPoint 演示文稿</vt:lpstr>
      <vt:lpstr>2.7  数据汇总 （Data-Aggregate）</vt:lpstr>
      <vt:lpstr>2.8  查找数据</vt:lpstr>
      <vt:lpstr>2.9 公式计算 （Transform-Compute Variable）</vt:lpstr>
      <vt:lpstr>2.10  数据编码 （Transform-Recode into same variables；Transform-Recode into different variables；Transform-Automatic Recode） </vt:lpstr>
      <vt:lpstr>PowerPoint 演示文稿</vt:lpstr>
      <vt:lpstr>当需要把字符变量编码后转化为数值型变量，或者将原有编码方案转化为连续编码方案时，可以采用自动编码简化编码表的创建工作。</vt:lpstr>
      <vt:lpstr>2.11  替代缺失值 （Transform-Replace Missing Values）</vt:lpstr>
      <vt:lpstr>PowerPoint 演示文稿</vt:lpstr>
      <vt:lpstr>3.1 频数分析 （Analyze-Descriptive statistics-Frequencies）</vt:lpstr>
      <vt:lpstr>3.1.1.1  用Visual Binning进行频数分组 （Transform-Visual Binning）</vt:lpstr>
      <vt:lpstr>PowerPoint 演示文稿</vt:lpstr>
      <vt:lpstr>PowerPoint 演示文稿</vt:lpstr>
      <vt:lpstr>PowerPoint 演示文稿</vt:lpstr>
      <vt:lpstr>3.1.2 编制频数表 （Analyze-Descriptive Statistics-Frequencies）</vt:lpstr>
      <vt:lpstr>3.1.3  多重响应变量集的频数分析 （Analyze-Multiple Response-Define Variables Sets—&gt; Analyze-Multiple Response-Frequencies） </vt:lpstr>
      <vt:lpstr>3.2  描述统计量过程 （Analyze-Descriptive Statistics-Descriptives）</vt:lpstr>
      <vt:lpstr>3.3 多维交叉表分析 （Analyze-Descriptive Statistics-Crosstab）</vt:lpstr>
      <vt:lpstr>PowerPoint 演示文稿</vt:lpstr>
      <vt:lpstr>PowerPoint 演示文稿</vt:lpstr>
      <vt:lpstr>PowerPoint 演示文稿</vt:lpstr>
      <vt:lpstr>PowerPoint 演示文稿</vt:lpstr>
      <vt:lpstr>3.4  比率统计 （Analyze-Descriptive Sttistics-Ratio）</vt:lpstr>
      <vt:lpstr>PowerPoint 演示文稿</vt:lpstr>
      <vt:lpstr>PowerPoint 演示文稿</vt:lpstr>
      <vt:lpstr>习 题</vt:lpstr>
      <vt:lpstr>3.5  变量间相关关系的描述</vt:lpstr>
      <vt:lpstr>3.5.1  散点图 （Graphs-Legacy Dialogs-Scatter/Dot）</vt:lpstr>
      <vt:lpstr>习  题</vt:lpstr>
      <vt:lpstr>3.5.2   相关系数</vt:lpstr>
      <vt:lpstr>图1：完全相关（相关系数r=1 ）</vt:lpstr>
      <vt:lpstr>图2：正相关（相关系数r=0.702）</vt:lpstr>
      <vt:lpstr>图3：负相关（相关系数r= - 0.8）</vt:lpstr>
      <vt:lpstr>图4 不相关（相关系数r=0.071）</vt:lpstr>
      <vt:lpstr>PowerPoint 演示文稿</vt:lpstr>
      <vt:lpstr>PowerPoint 演示文稿</vt:lpstr>
      <vt:lpstr>PowerPoint 演示文稿</vt:lpstr>
      <vt:lpstr>习 题</vt:lpstr>
      <vt:lpstr>3.6  信度分析</vt:lpstr>
      <vt:lpstr>3.6.1  重复测量法、分半信度、Cronbach α系数</vt:lpstr>
      <vt:lpstr>PowerPoint 演示文稿</vt:lpstr>
      <vt:lpstr>PowerPoint 演示文稿</vt:lpstr>
      <vt:lpstr>PowerPoint 演示文稿</vt:lpstr>
      <vt:lpstr>PowerPoint 演示文稿</vt:lpstr>
      <vt:lpstr>PowerPoint 演示文稿</vt:lpstr>
      <vt:lpstr>PowerPoint 演示文稿</vt:lpstr>
      <vt:lpstr>3.6.2  Cohen Kappa系数、Kendall和谐系数（Kendall’s Coefficient of Concordance）</vt:lpstr>
      <vt:lpstr>PowerPoint 演示文稿</vt:lpstr>
      <vt:lpstr>PowerPoint 演示文稿</vt:lpstr>
      <vt:lpstr>PowerPoint 演示文稿</vt:lpstr>
      <vt:lpstr>习  题</vt:lpstr>
      <vt:lpstr>PowerPoint 演示文稿</vt:lpstr>
      <vt:lpstr>PowerPoint 演示文稿</vt:lpstr>
      <vt:lpstr>4.1  P-P图法 （Analyze-Descriptive Statistics-p-p Plots）</vt:lpstr>
      <vt:lpstr>PowerPoint 演示文稿</vt:lpstr>
      <vt:lpstr>4.2  Q-Q图法 （Analyze-Descriptive Statistics-Q-Q Plots）</vt:lpstr>
      <vt:lpstr>4.3  单样本K-S检验 （Analyze-Nonparametrics Tests-1 Sample K-S）</vt:lpstr>
      <vt:lpstr>PowerPoint 演示文稿</vt:lpstr>
      <vt:lpstr>PowerPoint 演示文稿</vt:lpstr>
      <vt:lpstr>5.1 单样本T检验 （Analyze-Compare Means-One Sample T Test）</vt:lpstr>
      <vt:lpstr>PowerPoint 演示文稿</vt:lpstr>
      <vt:lpstr>PowerPoint 演示文稿</vt:lpstr>
      <vt:lpstr>5.2 两独立样本T检验 （Analyze-Compare Means-Independent Sample T Test）</vt:lpstr>
      <vt:lpstr>PowerPoint 演示文稿</vt:lpstr>
      <vt:lpstr>PowerPoint 演示文稿</vt:lpstr>
      <vt:lpstr>PowerPoint 演示文稿</vt:lpstr>
      <vt:lpstr>5.3  两配对样本T检验 （Analyze-Compare Means-Paired Samples T Test）</vt:lpstr>
      <vt:lpstr>PowerPoint 演示文稿</vt:lpstr>
      <vt:lpstr>PowerPoint 演示文稿</vt:lpstr>
      <vt:lpstr>PowerPoint 演示文稿</vt:lpstr>
      <vt:lpstr>PowerPoint 演示文稿</vt:lpstr>
      <vt:lpstr>PowerPoint 演示文稿</vt:lpstr>
      <vt:lpstr>PowerPoint 演示文稿</vt:lpstr>
      <vt:lpstr> （Analyze-Compare Means-One Way ANOVA）</vt:lpstr>
      <vt:lpstr>PowerPoint 演示文稿</vt:lpstr>
      <vt:lpstr>PowerPoint 演示文稿</vt:lpstr>
      <vt:lpstr>PowerPoint 演示文稿</vt:lpstr>
      <vt:lpstr>Thank you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SPSS</dc:title>
  <cp:lastModifiedBy>Windows 用户</cp:lastModifiedBy>
  <cp:revision>448</cp:revision>
  <dcterms:modified xsi:type="dcterms:W3CDTF">2017-08-10T04:12:18Z</dcterms:modified>
</cp:coreProperties>
</file>